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6"/>
  </p:notesMasterIdLst>
  <p:sldIdLst>
    <p:sldId id="257" r:id="rId3"/>
    <p:sldId id="589" r:id="rId4"/>
    <p:sldId id="591" r:id="rId5"/>
    <p:sldId id="592" r:id="rId6"/>
    <p:sldId id="605" r:id="rId7"/>
    <p:sldId id="525" r:id="rId8"/>
    <p:sldId id="621" r:id="rId9"/>
    <p:sldId id="606" r:id="rId10"/>
    <p:sldId id="624" r:id="rId11"/>
    <p:sldId id="625" r:id="rId12"/>
    <p:sldId id="626" r:id="rId13"/>
    <p:sldId id="627" r:id="rId14"/>
    <p:sldId id="628" r:id="rId15"/>
    <p:sldId id="637" r:id="rId16"/>
    <p:sldId id="629" r:id="rId17"/>
    <p:sldId id="630" r:id="rId18"/>
    <p:sldId id="631" r:id="rId19"/>
    <p:sldId id="632" r:id="rId20"/>
    <p:sldId id="633" r:id="rId21"/>
    <p:sldId id="634" r:id="rId22"/>
    <p:sldId id="635" r:id="rId23"/>
    <p:sldId id="636" r:id="rId24"/>
    <p:sldId id="614" r:id="rId25"/>
  </p:sldIdLst>
  <p:sldSz cx="12192000" cy="6858000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E211"/>
    <a:srgbClr val="FA00DC"/>
    <a:srgbClr val="FFDFFB"/>
    <a:srgbClr val="FFFF99"/>
    <a:srgbClr val="D0E3EA"/>
    <a:srgbClr val="E9F1F5"/>
    <a:srgbClr val="0FE4F0"/>
    <a:srgbClr val="30F055"/>
    <a:srgbClr val="000099"/>
    <a:srgbClr val="E2B5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Style léger 2 - Accentuation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Style léger 1 - Accentuation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31" autoAdjust="0"/>
    <p:restoredTop sz="92806" autoAdjust="0"/>
  </p:normalViewPr>
  <p:slideViewPr>
    <p:cSldViewPr>
      <p:cViewPr varScale="1">
        <p:scale>
          <a:sx n="59" d="100"/>
          <a:sy n="59" d="100"/>
        </p:scale>
        <p:origin x="108" y="10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552"/>
    </p:cViewPr>
  </p:outlin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drawings/_rels/vmlDrawing10.v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13" Type="http://schemas.openxmlformats.org/officeDocument/2006/relationships/image" Target="../media/image49.emf"/><Relationship Id="rId3" Type="http://schemas.openxmlformats.org/officeDocument/2006/relationships/image" Target="../media/image39.emf"/><Relationship Id="rId7" Type="http://schemas.openxmlformats.org/officeDocument/2006/relationships/image" Target="../media/image43.emf"/><Relationship Id="rId12" Type="http://schemas.openxmlformats.org/officeDocument/2006/relationships/image" Target="../media/image48.emf"/><Relationship Id="rId2" Type="http://schemas.openxmlformats.org/officeDocument/2006/relationships/image" Target="../media/image38.emf"/><Relationship Id="rId1" Type="http://schemas.openxmlformats.org/officeDocument/2006/relationships/image" Target="../media/image37.emf"/><Relationship Id="rId6" Type="http://schemas.openxmlformats.org/officeDocument/2006/relationships/image" Target="../media/image42.emf"/><Relationship Id="rId11" Type="http://schemas.openxmlformats.org/officeDocument/2006/relationships/image" Target="../media/image47.emf"/><Relationship Id="rId5" Type="http://schemas.openxmlformats.org/officeDocument/2006/relationships/image" Target="../media/image41.emf"/><Relationship Id="rId10" Type="http://schemas.openxmlformats.org/officeDocument/2006/relationships/image" Target="../media/image46.emf"/><Relationship Id="rId4" Type="http://schemas.openxmlformats.org/officeDocument/2006/relationships/image" Target="../media/image40.emf"/><Relationship Id="rId9" Type="http://schemas.openxmlformats.org/officeDocument/2006/relationships/image" Target="../media/image45.emf"/><Relationship Id="rId14" Type="http://schemas.openxmlformats.org/officeDocument/2006/relationships/image" Target="../media/image50.emf"/></Relationships>
</file>

<file path=ppt/drawings/_rels/vmlDrawing11.v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13" Type="http://schemas.openxmlformats.org/officeDocument/2006/relationships/image" Target="../media/image63.emf"/><Relationship Id="rId3" Type="http://schemas.openxmlformats.org/officeDocument/2006/relationships/image" Target="../media/image53.emf"/><Relationship Id="rId7" Type="http://schemas.openxmlformats.org/officeDocument/2006/relationships/image" Target="../media/image57.emf"/><Relationship Id="rId12" Type="http://schemas.openxmlformats.org/officeDocument/2006/relationships/image" Target="../media/image62.emf"/><Relationship Id="rId2" Type="http://schemas.openxmlformats.org/officeDocument/2006/relationships/image" Target="../media/image52.emf"/><Relationship Id="rId1" Type="http://schemas.openxmlformats.org/officeDocument/2006/relationships/image" Target="../media/image51.emf"/><Relationship Id="rId6" Type="http://schemas.openxmlformats.org/officeDocument/2006/relationships/image" Target="../media/image56.emf"/><Relationship Id="rId11" Type="http://schemas.openxmlformats.org/officeDocument/2006/relationships/image" Target="../media/image61.emf"/><Relationship Id="rId5" Type="http://schemas.openxmlformats.org/officeDocument/2006/relationships/image" Target="../media/image55.emf"/><Relationship Id="rId10" Type="http://schemas.openxmlformats.org/officeDocument/2006/relationships/image" Target="../media/image60.emf"/><Relationship Id="rId4" Type="http://schemas.openxmlformats.org/officeDocument/2006/relationships/image" Target="../media/image54.emf"/><Relationship Id="rId9" Type="http://schemas.openxmlformats.org/officeDocument/2006/relationships/image" Target="../media/image59.emf"/><Relationship Id="rId14" Type="http://schemas.openxmlformats.org/officeDocument/2006/relationships/image" Target="../media/image64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image" Target="../media/image1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image" Target="../media/image14.emf"/><Relationship Id="rId4" Type="http://schemas.openxmlformats.org/officeDocument/2006/relationships/image" Target="../media/image17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2" Type="http://schemas.openxmlformats.org/officeDocument/2006/relationships/image" Target="../media/image19.emf"/><Relationship Id="rId1" Type="http://schemas.openxmlformats.org/officeDocument/2006/relationships/image" Target="../media/image18.emf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image" Target="../media/image26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9.v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31.emf"/><Relationship Id="rId7" Type="http://schemas.openxmlformats.org/officeDocument/2006/relationships/image" Target="../media/image35.emf"/><Relationship Id="rId2" Type="http://schemas.openxmlformats.org/officeDocument/2006/relationships/image" Target="../media/image30.emf"/><Relationship Id="rId1" Type="http://schemas.openxmlformats.org/officeDocument/2006/relationships/image" Target="../media/image29.emf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A794559-B105-4123-967C-225874BA69F3}" type="datetimeFigureOut">
              <a:rPr lang="fr-FR"/>
              <a:pPr>
                <a:defRPr/>
              </a:pPr>
              <a:t>18/12/2020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 smtClean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5134932-C2B6-41E4-B6A0-F9A288706BE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957475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smtClean="0"/>
          </a:p>
        </p:txBody>
      </p:sp>
      <p:sp>
        <p:nvSpPr>
          <p:cNvPr id="1638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6CC13C7-88D5-4677-9F78-823BE95075AE}" type="slidenum">
              <a:rPr lang="fr-FR" altLang="fr-FR" smtClean="0"/>
              <a:pPr>
                <a:spcBef>
                  <a:spcPct val="0"/>
                </a:spcBef>
              </a:pPr>
              <a:t>1</a:t>
            </a:fld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1437272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 smtClean="0"/>
          </a:p>
        </p:txBody>
      </p:sp>
      <p:sp>
        <p:nvSpPr>
          <p:cNvPr id="3072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CD2D258-1AC7-4768-ACCD-FBB6EA91B271}" type="slidenum">
              <a:rPr lang="fr-FR" altLang="fr-FR" smtClean="0"/>
              <a:pPr>
                <a:spcBef>
                  <a:spcPct val="0"/>
                </a:spcBef>
              </a:pPr>
              <a:t>2</a:t>
            </a:fld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1600327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 smtClean="0"/>
          </a:p>
        </p:txBody>
      </p:sp>
      <p:sp>
        <p:nvSpPr>
          <p:cNvPr id="3277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022C8AD-8031-4B97-8178-246A73185D86}" type="slidenum">
              <a:rPr lang="fr-FR" altLang="fr-FR" smtClean="0"/>
              <a:pPr>
                <a:spcBef>
                  <a:spcPct val="0"/>
                </a:spcBef>
              </a:pPr>
              <a:t>3</a:t>
            </a:fld>
            <a:endParaRPr lang="fr-FR" altLang="fr-FR" smtClean="0"/>
          </a:p>
        </p:txBody>
      </p:sp>
    </p:spTree>
    <p:extLst>
      <p:ext uri="{BB962C8B-B14F-4D97-AF65-F5344CB8AC3E}">
        <p14:creationId xmlns:p14="http://schemas.microsoft.com/office/powerpoint/2010/main" val="4057858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134932-C2B6-41E4-B6A0-F9A288706BE2}" type="slidenum">
              <a:rPr lang="fr-FR" altLang="fr-FR" smtClean="0"/>
              <a:pPr>
                <a:defRPr/>
              </a:pPr>
              <a:t>6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37238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1543A-AEE2-4AAF-A1ED-FAA2F6FC79B6}" type="datetimeFigureOut">
              <a:rPr lang="fr-FR"/>
              <a:pPr>
                <a:defRPr/>
              </a:pPr>
              <a:t>18/12/2020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29B06-E221-4CC9-ADAD-1050E8B5D79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88838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94A78-9774-4DF4-9A86-550F7962A7D9}" type="datetimeFigureOut">
              <a:rPr lang="fr-FR"/>
              <a:pPr>
                <a:defRPr/>
              </a:pPr>
              <a:t>18/12/2020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39F598-357E-4808-88B9-8426AD2E849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0948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D43CDC-2544-4AB8-AA36-DE3CF31CDEB1}" type="datetimeFigureOut">
              <a:rPr lang="fr-FR"/>
              <a:pPr>
                <a:defRPr/>
              </a:pPr>
              <a:t>18/12/2020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35E4B-4DC0-4343-826A-F3E731AFA09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60067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D260AED-5FD1-4DA1-8E9B-0182865A920C}" type="datetimeFigureOut">
              <a:rPr lang="fr-FR"/>
              <a:pPr>
                <a:defRPr/>
              </a:pPr>
              <a:t>18/12/2020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39170-D2C2-4B60-8F02-932378DCCAD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748008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3BFCC06-48F3-4C5A-BD5C-7B08DC398135}" type="datetimeFigureOut">
              <a:rPr lang="fr-FR"/>
              <a:pPr>
                <a:defRPr/>
              </a:pPr>
              <a:t>18/12/2020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9F26B-09D1-4E5F-810B-5346A693864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148306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B15DDD0-A3B2-411C-B56F-F21554014A1B}" type="datetimeFigureOut">
              <a:rPr lang="fr-FR"/>
              <a:pPr>
                <a:defRPr/>
              </a:pPr>
              <a:t>18/12/2020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CAAE1A-2A38-4E08-ABC1-00FD51D836B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51215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0454AA0-F03C-4307-882A-C91DA1BF85A1}" type="datetimeFigureOut">
              <a:rPr lang="fr-FR"/>
              <a:pPr>
                <a:defRPr/>
              </a:pPr>
              <a:t>18/12/2020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1D54B-5A28-436C-87E0-CA28B08F2278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941933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1CB1FDF-84B2-49FA-B07B-0449BF8A4187}" type="datetimeFigureOut">
              <a:rPr lang="fr-FR"/>
              <a:pPr>
                <a:defRPr/>
              </a:pPr>
              <a:t>18/12/2020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AEDA5-DCC7-45AF-A524-BB377D1F179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500079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B32D3A0-9680-43C8-8E38-FCA08F7FA271}" type="datetimeFigureOut">
              <a:rPr lang="fr-FR"/>
              <a:pPr>
                <a:defRPr/>
              </a:pPr>
              <a:t>18/12/2020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85CDF-9623-49F0-9405-E68A5C3AFD1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055327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67586E8-B34C-4CA3-8C9A-EF3DCA676AD5}" type="datetimeFigureOut">
              <a:rPr lang="fr-FR"/>
              <a:pPr>
                <a:defRPr/>
              </a:pPr>
              <a:t>18/12/2020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B7C91-6663-41C2-876E-91303190715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203031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7C46796-20A9-4415-8A36-C5A41FE72264}" type="datetimeFigureOut">
              <a:rPr lang="fr-FR"/>
              <a:pPr>
                <a:defRPr/>
              </a:pPr>
              <a:t>18/12/2020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32C1FC-FADF-4613-A198-711AC809F9D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28164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CD5A7-8D82-47D8-9667-40327354DED7}" type="datetimeFigureOut">
              <a:rPr lang="fr-FR"/>
              <a:pPr>
                <a:defRPr/>
              </a:pPr>
              <a:t>18/12/2020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A1714D-CE43-424A-ADC1-BB7A7775943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378611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C942CB5-6C64-44B6-BDDD-8525D5ACDC1F}" type="datetimeFigureOut">
              <a:rPr lang="fr-FR"/>
              <a:pPr>
                <a:defRPr/>
              </a:pPr>
              <a:t>18/12/2020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1EFEB-78AF-4879-AE4C-FBB339330C86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592999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A6C3693-C892-49F5-890A-2B9EF8F463ED}" type="datetimeFigureOut">
              <a:rPr lang="fr-FR"/>
              <a:pPr>
                <a:defRPr/>
              </a:pPr>
              <a:t>18/12/2020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FA254-FEC7-42B0-A4E0-66F89DB188A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784159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0B33D5F-C29B-420E-8EA9-0F81341A2842}" type="datetimeFigureOut">
              <a:rPr lang="fr-FR"/>
              <a:pPr>
                <a:defRPr/>
              </a:pPr>
              <a:t>18/12/2020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54C2BF-24E9-4F9A-918A-07F69D5D3FB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97300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F95B1-163E-47F3-8D00-5B4CE2AB5E4C}" type="datetimeFigureOut">
              <a:rPr lang="fr-FR"/>
              <a:pPr>
                <a:defRPr/>
              </a:pPr>
              <a:t>18/12/2020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40DE0-3E03-4FBE-98C0-EE1B7E9EB9C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56635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02DFAC-C5DE-4C22-A41E-E0ABC9E8675F}" type="datetimeFigureOut">
              <a:rPr lang="fr-FR"/>
              <a:pPr>
                <a:defRPr/>
              </a:pPr>
              <a:t>18/12/2020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8F40F5-08EA-44CA-9005-536BE71359F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68405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3E5E06-5796-4CAD-A2E0-A094F314D9BF}" type="datetimeFigureOut">
              <a:rPr lang="fr-FR"/>
              <a:pPr>
                <a:defRPr/>
              </a:pPr>
              <a:t>18/12/2020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44DB02-1BD3-4893-9C18-9E86F6DDD6E9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29554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BA8DF-7201-423B-B00C-3F6A93B307B5}" type="datetimeFigureOut">
              <a:rPr lang="fr-FR"/>
              <a:pPr>
                <a:defRPr/>
              </a:pPr>
              <a:t>18/12/2020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E25D5-CFA3-47C6-96E5-8F347FCEF0F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49879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A0A9B-FDAE-4FBF-804A-B57AFFBFF385}" type="datetimeFigureOut">
              <a:rPr lang="fr-FR"/>
              <a:pPr>
                <a:defRPr/>
              </a:pPr>
              <a:t>18/12/2020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D7F2B-62FA-46DE-A422-51F997865EF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58526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7E3D8-F3DB-4006-9D67-60A8A7DED6C0}" type="datetimeFigureOut">
              <a:rPr lang="fr-FR"/>
              <a:pPr>
                <a:defRPr/>
              </a:pPr>
              <a:t>18/12/2020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A22B4A-E4E0-47DC-A3B8-57A1802A02A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75270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E7BC97-8BFE-4599-B2B9-1C68D1AACF52}" type="datetimeFigureOut">
              <a:rPr lang="fr-FR"/>
              <a:pPr>
                <a:defRPr/>
              </a:pPr>
              <a:t>18/12/2020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805B7-36AA-4221-9169-1FA1F30724D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86954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Modifiez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Modifiez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71C5BD6-BC9F-4A6B-96DA-7490EF125CA9}" type="datetimeFigureOut">
              <a:rPr lang="fr-FR"/>
              <a:pPr>
                <a:defRPr/>
              </a:pPr>
              <a:t>18/12/2020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AF52E18-D47C-4647-AE5F-B400A973749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379" r:id="rId1"/>
    <p:sldLayoutId id="2147487380" r:id="rId2"/>
    <p:sldLayoutId id="2147487381" r:id="rId3"/>
    <p:sldLayoutId id="2147487382" r:id="rId4"/>
    <p:sldLayoutId id="2147487383" r:id="rId5"/>
    <p:sldLayoutId id="2147487384" r:id="rId6"/>
    <p:sldLayoutId id="2147487385" r:id="rId7"/>
    <p:sldLayoutId id="2147487386" r:id="rId8"/>
    <p:sldLayoutId id="2147487387" r:id="rId9"/>
    <p:sldLayoutId id="2147487388" r:id="rId10"/>
    <p:sldLayoutId id="214748738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Modifiez le style du titre</a:t>
            </a:r>
          </a:p>
        </p:txBody>
      </p:sp>
      <p:sp>
        <p:nvSpPr>
          <p:cNvPr id="2051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Modifiez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445FCDD6-16CB-4B53-97AC-950BB07528B3}" type="datetimeFigureOut">
              <a:rPr lang="fr-FR"/>
              <a:pPr>
                <a:defRPr/>
              </a:pPr>
              <a:t>18/12/2020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67EA23A-689F-4A7A-95E8-09286918A1C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390" r:id="rId1"/>
    <p:sldLayoutId id="2147487391" r:id="rId2"/>
    <p:sldLayoutId id="2147487392" r:id="rId3"/>
    <p:sldLayoutId id="2147487393" r:id="rId4"/>
    <p:sldLayoutId id="2147487394" r:id="rId5"/>
    <p:sldLayoutId id="2147487395" r:id="rId6"/>
    <p:sldLayoutId id="2147487396" r:id="rId7"/>
    <p:sldLayoutId id="2147487397" r:id="rId8"/>
    <p:sldLayoutId id="2147487398" r:id="rId9"/>
    <p:sldLayoutId id="2147487399" r:id="rId10"/>
    <p:sldLayoutId id="214748740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13" Type="http://schemas.openxmlformats.org/officeDocument/2006/relationships/oleObject" Target="../embeddings/oleObject27.bin"/><Relationship Id="rId18" Type="http://schemas.openxmlformats.org/officeDocument/2006/relationships/image" Target="../media/image36.emf"/><Relationship Id="rId3" Type="http://schemas.openxmlformats.org/officeDocument/2006/relationships/oleObject" Target="../embeddings/oleObject22.bin"/><Relationship Id="rId7" Type="http://schemas.openxmlformats.org/officeDocument/2006/relationships/oleObject" Target="../embeddings/oleObject24.bin"/><Relationship Id="rId12" Type="http://schemas.openxmlformats.org/officeDocument/2006/relationships/image" Target="../media/image33.emf"/><Relationship Id="rId17" Type="http://schemas.openxmlformats.org/officeDocument/2006/relationships/oleObject" Target="../embeddings/oleObject29.bin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5.emf"/><Relationship Id="rId1" Type="http://schemas.openxmlformats.org/officeDocument/2006/relationships/vmlDrawing" Target="../drawings/vmlDrawing9.vml"/><Relationship Id="rId6" Type="http://schemas.openxmlformats.org/officeDocument/2006/relationships/image" Target="../media/image30.emf"/><Relationship Id="rId11" Type="http://schemas.openxmlformats.org/officeDocument/2006/relationships/oleObject" Target="../embeddings/oleObject26.bin"/><Relationship Id="rId5" Type="http://schemas.openxmlformats.org/officeDocument/2006/relationships/oleObject" Target="../embeddings/oleObject23.bin"/><Relationship Id="rId15" Type="http://schemas.openxmlformats.org/officeDocument/2006/relationships/oleObject" Target="../embeddings/oleObject28.bin"/><Relationship Id="rId10" Type="http://schemas.openxmlformats.org/officeDocument/2006/relationships/image" Target="../media/image32.emf"/><Relationship Id="rId4" Type="http://schemas.openxmlformats.org/officeDocument/2006/relationships/image" Target="../media/image29.emf"/><Relationship Id="rId9" Type="http://schemas.openxmlformats.org/officeDocument/2006/relationships/oleObject" Target="../embeddings/oleObject25.bin"/><Relationship Id="rId14" Type="http://schemas.openxmlformats.org/officeDocument/2006/relationships/image" Target="../media/image34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13" Type="http://schemas.openxmlformats.org/officeDocument/2006/relationships/oleObject" Target="../embeddings/oleObject35.bin"/><Relationship Id="rId18" Type="http://schemas.openxmlformats.org/officeDocument/2006/relationships/image" Target="../media/image44.emf"/><Relationship Id="rId26" Type="http://schemas.openxmlformats.org/officeDocument/2006/relationships/image" Target="../media/image48.emf"/><Relationship Id="rId3" Type="http://schemas.openxmlformats.org/officeDocument/2006/relationships/oleObject" Target="../embeddings/oleObject30.bin"/><Relationship Id="rId21" Type="http://schemas.openxmlformats.org/officeDocument/2006/relationships/oleObject" Target="../embeddings/oleObject39.bin"/><Relationship Id="rId7" Type="http://schemas.openxmlformats.org/officeDocument/2006/relationships/oleObject" Target="../embeddings/oleObject32.bin"/><Relationship Id="rId12" Type="http://schemas.openxmlformats.org/officeDocument/2006/relationships/image" Target="../media/image41.emf"/><Relationship Id="rId17" Type="http://schemas.openxmlformats.org/officeDocument/2006/relationships/oleObject" Target="../embeddings/oleObject37.bin"/><Relationship Id="rId25" Type="http://schemas.openxmlformats.org/officeDocument/2006/relationships/oleObject" Target="../embeddings/oleObject41.bin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3.emf"/><Relationship Id="rId20" Type="http://schemas.openxmlformats.org/officeDocument/2006/relationships/image" Target="../media/image45.emf"/><Relationship Id="rId29" Type="http://schemas.openxmlformats.org/officeDocument/2006/relationships/oleObject" Target="../embeddings/oleObject43.bin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8.emf"/><Relationship Id="rId11" Type="http://schemas.openxmlformats.org/officeDocument/2006/relationships/oleObject" Target="../embeddings/oleObject34.bin"/><Relationship Id="rId24" Type="http://schemas.openxmlformats.org/officeDocument/2006/relationships/image" Target="../media/image47.emf"/><Relationship Id="rId5" Type="http://schemas.openxmlformats.org/officeDocument/2006/relationships/oleObject" Target="../embeddings/oleObject31.bin"/><Relationship Id="rId15" Type="http://schemas.openxmlformats.org/officeDocument/2006/relationships/oleObject" Target="../embeddings/oleObject36.bin"/><Relationship Id="rId23" Type="http://schemas.openxmlformats.org/officeDocument/2006/relationships/oleObject" Target="../embeddings/oleObject40.bin"/><Relationship Id="rId28" Type="http://schemas.openxmlformats.org/officeDocument/2006/relationships/image" Target="../media/image49.emf"/><Relationship Id="rId10" Type="http://schemas.openxmlformats.org/officeDocument/2006/relationships/image" Target="../media/image40.emf"/><Relationship Id="rId19" Type="http://schemas.openxmlformats.org/officeDocument/2006/relationships/oleObject" Target="../embeddings/oleObject38.bin"/><Relationship Id="rId4" Type="http://schemas.openxmlformats.org/officeDocument/2006/relationships/image" Target="../media/image37.emf"/><Relationship Id="rId9" Type="http://schemas.openxmlformats.org/officeDocument/2006/relationships/oleObject" Target="../embeddings/oleObject33.bin"/><Relationship Id="rId14" Type="http://schemas.openxmlformats.org/officeDocument/2006/relationships/image" Target="../media/image42.emf"/><Relationship Id="rId22" Type="http://schemas.openxmlformats.org/officeDocument/2006/relationships/image" Target="../media/image46.emf"/><Relationship Id="rId27" Type="http://schemas.openxmlformats.org/officeDocument/2006/relationships/oleObject" Target="../embeddings/oleObject42.bin"/><Relationship Id="rId30" Type="http://schemas.openxmlformats.org/officeDocument/2006/relationships/image" Target="../media/image50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13" Type="http://schemas.openxmlformats.org/officeDocument/2006/relationships/oleObject" Target="../embeddings/oleObject49.bin"/><Relationship Id="rId18" Type="http://schemas.openxmlformats.org/officeDocument/2006/relationships/image" Target="../media/image58.emf"/><Relationship Id="rId26" Type="http://schemas.openxmlformats.org/officeDocument/2006/relationships/image" Target="../media/image62.emf"/><Relationship Id="rId3" Type="http://schemas.openxmlformats.org/officeDocument/2006/relationships/oleObject" Target="../embeddings/oleObject44.bin"/><Relationship Id="rId21" Type="http://schemas.openxmlformats.org/officeDocument/2006/relationships/oleObject" Target="../embeddings/oleObject53.bin"/><Relationship Id="rId7" Type="http://schemas.openxmlformats.org/officeDocument/2006/relationships/oleObject" Target="../embeddings/oleObject46.bin"/><Relationship Id="rId12" Type="http://schemas.openxmlformats.org/officeDocument/2006/relationships/image" Target="../media/image55.emf"/><Relationship Id="rId17" Type="http://schemas.openxmlformats.org/officeDocument/2006/relationships/oleObject" Target="../embeddings/oleObject51.bin"/><Relationship Id="rId25" Type="http://schemas.openxmlformats.org/officeDocument/2006/relationships/oleObject" Target="../embeddings/oleObject55.bin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57.emf"/><Relationship Id="rId20" Type="http://schemas.openxmlformats.org/officeDocument/2006/relationships/image" Target="../media/image59.emf"/><Relationship Id="rId29" Type="http://schemas.openxmlformats.org/officeDocument/2006/relationships/oleObject" Target="../embeddings/oleObject57.bin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2.emf"/><Relationship Id="rId11" Type="http://schemas.openxmlformats.org/officeDocument/2006/relationships/oleObject" Target="../embeddings/oleObject48.bin"/><Relationship Id="rId24" Type="http://schemas.openxmlformats.org/officeDocument/2006/relationships/image" Target="../media/image61.emf"/><Relationship Id="rId5" Type="http://schemas.openxmlformats.org/officeDocument/2006/relationships/oleObject" Target="../embeddings/oleObject45.bin"/><Relationship Id="rId15" Type="http://schemas.openxmlformats.org/officeDocument/2006/relationships/oleObject" Target="../embeddings/oleObject50.bin"/><Relationship Id="rId23" Type="http://schemas.openxmlformats.org/officeDocument/2006/relationships/oleObject" Target="../embeddings/oleObject54.bin"/><Relationship Id="rId28" Type="http://schemas.openxmlformats.org/officeDocument/2006/relationships/image" Target="../media/image63.emf"/><Relationship Id="rId10" Type="http://schemas.openxmlformats.org/officeDocument/2006/relationships/image" Target="../media/image54.emf"/><Relationship Id="rId19" Type="http://schemas.openxmlformats.org/officeDocument/2006/relationships/oleObject" Target="../embeddings/oleObject52.bin"/><Relationship Id="rId4" Type="http://schemas.openxmlformats.org/officeDocument/2006/relationships/image" Target="../media/image51.emf"/><Relationship Id="rId9" Type="http://schemas.openxmlformats.org/officeDocument/2006/relationships/oleObject" Target="../embeddings/oleObject47.bin"/><Relationship Id="rId14" Type="http://schemas.openxmlformats.org/officeDocument/2006/relationships/image" Target="../media/image56.emf"/><Relationship Id="rId22" Type="http://schemas.openxmlformats.org/officeDocument/2006/relationships/image" Target="../media/image60.emf"/><Relationship Id="rId27" Type="http://schemas.openxmlformats.org/officeDocument/2006/relationships/oleObject" Target="../embeddings/oleObject56.bin"/><Relationship Id="rId30" Type="http://schemas.openxmlformats.org/officeDocument/2006/relationships/image" Target="../media/image6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8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6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9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6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0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68.png"/><Relationship Id="rId4" Type="http://schemas.openxmlformats.org/officeDocument/2006/relationships/image" Target="../media/image6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69.emf"/><Relationship Id="rId5" Type="http://schemas.openxmlformats.org/officeDocument/2006/relationships/oleObject" Target="../embeddings/oleObject61.bin"/><Relationship Id="rId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7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7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7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9.emf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5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7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7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7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7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8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7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1.emf"/><Relationship Id="rId4" Type="http://schemas.openxmlformats.org/officeDocument/2006/relationships/oleObject" Target="../embeddings/oleObject3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7.bin"/><Relationship Id="rId10" Type="http://schemas.openxmlformats.org/officeDocument/2006/relationships/image" Target="../media/image17.emf"/><Relationship Id="rId4" Type="http://schemas.openxmlformats.org/officeDocument/2006/relationships/image" Target="../media/image14.emf"/><Relationship Id="rId9" Type="http://schemas.openxmlformats.org/officeDocument/2006/relationships/oleObject" Target="../embeddings/oleObject9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13" Type="http://schemas.openxmlformats.org/officeDocument/2006/relationships/image" Target="../media/image22.emf"/><Relationship Id="rId18" Type="http://schemas.openxmlformats.org/officeDocument/2006/relationships/oleObject" Target="../embeddings/oleObject17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9.emf"/><Relationship Id="rId12" Type="http://schemas.openxmlformats.org/officeDocument/2006/relationships/oleObject" Target="../embeddings/oleObject14.bin"/><Relationship Id="rId17" Type="http://schemas.openxmlformats.org/officeDocument/2006/relationships/image" Target="../media/image24.emf"/><Relationship Id="rId2" Type="http://schemas.openxmlformats.org/officeDocument/2006/relationships/slideLayout" Target="../slideLayouts/slideLayout13.xml"/><Relationship Id="rId16" Type="http://schemas.openxmlformats.org/officeDocument/2006/relationships/oleObject" Target="../embeddings/oleObject16.bin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21.emf"/><Relationship Id="rId5" Type="http://schemas.openxmlformats.org/officeDocument/2006/relationships/image" Target="../media/image18.emf"/><Relationship Id="rId15" Type="http://schemas.openxmlformats.org/officeDocument/2006/relationships/image" Target="../media/image23.emf"/><Relationship Id="rId10" Type="http://schemas.openxmlformats.org/officeDocument/2006/relationships/oleObject" Target="../embeddings/oleObject13.bin"/><Relationship Id="rId4" Type="http://schemas.openxmlformats.org/officeDocument/2006/relationships/oleObject" Target="../embeddings/oleObject10.bin"/><Relationship Id="rId9" Type="http://schemas.openxmlformats.org/officeDocument/2006/relationships/image" Target="../media/image20.emf"/><Relationship Id="rId14" Type="http://schemas.openxmlformats.org/officeDocument/2006/relationships/oleObject" Target="../embeddings/oleObject15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7.e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2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1271588" y="2348880"/>
            <a:ext cx="9648825" cy="647700"/>
          </a:xfrm>
          <a:prstGeom prst="rect">
            <a:avLst/>
          </a:prstGeom>
          <a:noFill/>
        </p:spPr>
        <p:txBody>
          <a:bodyPr/>
          <a:lstStyle/>
          <a:p>
            <a:pPr algn="ctr" eaLnBrk="1" fontAlgn="auto" hangingPunct="1">
              <a:lnSpc>
                <a:spcPct val="17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2400" b="1" dirty="0" err="1" smtClean="0">
                <a:ln w="0"/>
                <a:solidFill>
                  <a:schemeClr val="accent1"/>
                </a:solidFill>
                <a:latin typeface="Berlin Sans FB Demi" panose="020E0802020502020306" pitchFamily="34" charset="0"/>
                <a:cs typeface="+mn-cs"/>
              </a:rPr>
              <a:t>Méthodologies</a:t>
            </a:r>
            <a:r>
              <a:rPr lang="en-US" sz="2400" b="1" dirty="0" smtClean="0">
                <a:ln w="0"/>
                <a:solidFill>
                  <a:schemeClr val="accent1"/>
                </a:solidFill>
                <a:latin typeface="Berlin Sans FB Demi" panose="020E0802020502020306" pitchFamily="34" charset="0"/>
                <a:cs typeface="+mn-cs"/>
              </a:rPr>
              <a:t> </a:t>
            </a:r>
            <a:r>
              <a:rPr lang="en-US" sz="2400" b="1" dirty="0" err="1" smtClean="0">
                <a:ln w="0"/>
                <a:solidFill>
                  <a:schemeClr val="accent1"/>
                </a:solidFill>
                <a:latin typeface="Berlin Sans FB Demi" panose="020E0802020502020306" pitchFamily="34" charset="0"/>
                <a:cs typeface="+mn-cs"/>
              </a:rPr>
              <a:t>innovantes</a:t>
            </a:r>
            <a:r>
              <a:rPr lang="en-US" sz="2400" b="1" dirty="0" smtClean="0">
                <a:ln w="0"/>
                <a:solidFill>
                  <a:schemeClr val="accent1"/>
                </a:solidFill>
                <a:latin typeface="Berlin Sans FB Demi" panose="020E0802020502020306" pitchFamily="34" charset="0"/>
                <a:cs typeface="+mn-cs"/>
              </a:rPr>
              <a:t> </a:t>
            </a:r>
            <a:r>
              <a:rPr lang="en-US" sz="2400" b="1" dirty="0" err="1" smtClean="0">
                <a:ln w="0"/>
                <a:solidFill>
                  <a:schemeClr val="accent1"/>
                </a:solidFill>
                <a:latin typeface="Berlin Sans FB Demi" panose="020E0802020502020306" pitchFamily="34" charset="0"/>
                <a:cs typeface="+mn-cs"/>
              </a:rPr>
              <a:t>en</a:t>
            </a:r>
            <a:r>
              <a:rPr lang="en-US" sz="2400" b="1" dirty="0" smtClean="0">
                <a:ln w="0"/>
                <a:solidFill>
                  <a:schemeClr val="accent1"/>
                </a:solidFill>
                <a:latin typeface="Berlin Sans FB Demi" panose="020E0802020502020306" pitchFamily="34" charset="0"/>
                <a:cs typeface="+mn-cs"/>
              </a:rPr>
              <a:t> </a:t>
            </a:r>
            <a:r>
              <a:rPr lang="en-US" sz="2400" b="1" dirty="0" err="1" smtClean="0">
                <a:ln w="0"/>
                <a:solidFill>
                  <a:schemeClr val="accent1"/>
                </a:solidFill>
                <a:latin typeface="Berlin Sans FB Demi" panose="020E0802020502020306" pitchFamily="34" charset="0"/>
                <a:cs typeface="+mn-cs"/>
              </a:rPr>
              <a:t>photooxygénation</a:t>
            </a:r>
            <a:r>
              <a:rPr lang="en-US" sz="2400" b="1" dirty="0" smtClean="0">
                <a:ln w="0"/>
                <a:solidFill>
                  <a:schemeClr val="accent1"/>
                </a:solidFill>
                <a:latin typeface="Berlin Sans FB Demi" panose="020E0802020502020306" pitchFamily="34" charset="0"/>
                <a:cs typeface="+mn-cs"/>
              </a:rPr>
              <a:t> : de nouveaux </a:t>
            </a:r>
            <a:r>
              <a:rPr lang="en-US" sz="2400" b="1" dirty="0" err="1" smtClean="0">
                <a:ln w="0"/>
                <a:solidFill>
                  <a:schemeClr val="accent1"/>
                </a:solidFill>
                <a:latin typeface="Berlin Sans FB Demi" panose="020E0802020502020306" pitchFamily="34" charset="0"/>
                <a:cs typeface="+mn-cs"/>
              </a:rPr>
              <a:t>processus</a:t>
            </a:r>
            <a:r>
              <a:rPr lang="en-US" sz="2400" b="1" dirty="0" smtClean="0">
                <a:ln w="0"/>
                <a:solidFill>
                  <a:schemeClr val="accent1"/>
                </a:solidFill>
                <a:latin typeface="Berlin Sans FB Demi" panose="020E0802020502020306" pitchFamily="34" charset="0"/>
                <a:cs typeface="+mn-cs"/>
              </a:rPr>
              <a:t> </a:t>
            </a:r>
            <a:r>
              <a:rPr lang="en-US" sz="2400" b="1" dirty="0" err="1" smtClean="0">
                <a:ln w="0"/>
                <a:solidFill>
                  <a:schemeClr val="accent1"/>
                </a:solidFill>
                <a:latin typeface="Berlin Sans FB Demi" panose="020E0802020502020306" pitchFamily="34" charset="0"/>
                <a:cs typeface="+mn-cs"/>
              </a:rPr>
              <a:t>monotopes</a:t>
            </a:r>
            <a:r>
              <a:rPr lang="en-US" sz="2400" b="1" dirty="0" smtClean="0">
                <a:ln w="0"/>
                <a:solidFill>
                  <a:schemeClr val="accent1"/>
                </a:solidFill>
                <a:latin typeface="Berlin Sans FB Demi" panose="020E0802020502020306" pitchFamily="34" charset="0"/>
                <a:cs typeface="+mn-cs"/>
              </a:rPr>
              <a:t> à </a:t>
            </a:r>
            <a:r>
              <a:rPr lang="en-US" sz="2400" b="1" dirty="0" err="1" smtClean="0">
                <a:ln w="0"/>
                <a:solidFill>
                  <a:schemeClr val="accent1"/>
                </a:solidFill>
                <a:latin typeface="Berlin Sans FB Demi" panose="020E0802020502020306" pitchFamily="34" charset="0"/>
                <a:cs typeface="+mn-cs"/>
              </a:rPr>
              <a:t>l’activation</a:t>
            </a:r>
            <a:r>
              <a:rPr lang="en-US" sz="2400" b="1" dirty="0" smtClean="0">
                <a:ln w="0"/>
                <a:solidFill>
                  <a:schemeClr val="accent1"/>
                </a:solidFill>
                <a:latin typeface="Berlin Sans FB Demi" panose="020E0802020502020306" pitchFamily="34" charset="0"/>
                <a:cs typeface="+mn-cs"/>
              </a:rPr>
              <a:t> C-H</a:t>
            </a:r>
            <a:endParaRPr lang="en-US" sz="2400" b="1" dirty="0">
              <a:ln w="0"/>
              <a:solidFill>
                <a:schemeClr val="accent1"/>
              </a:solidFill>
              <a:latin typeface="Berlin Sans FB Demi" panose="020E0802020502020306" pitchFamily="34" charset="0"/>
              <a:cs typeface="+mn-cs"/>
            </a:endParaRPr>
          </a:p>
        </p:txBody>
      </p:sp>
      <p:pic>
        <p:nvPicPr>
          <p:cNvPr id="15363" name="Image 9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363538"/>
            <a:ext cx="611188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Espace réservé du numéro de diapositive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5C878C2-7EF7-4433-9FE2-15E651C3A5BC}" type="slidenum">
              <a:rPr lang="en-US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en-US" altLang="fr-FR" sz="1200" smtClean="0">
              <a:solidFill>
                <a:srgbClr val="898989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80" y="-62979"/>
            <a:ext cx="7176120" cy="1547763"/>
          </a:xfrm>
          <a:prstGeom prst="rect">
            <a:avLst/>
          </a:prstGeom>
          <a:effectLst>
            <a:softEdge rad="292100"/>
          </a:effectLst>
        </p:spPr>
      </p:pic>
      <p:pic>
        <p:nvPicPr>
          <p:cNvPr id="15368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512" y="5611812"/>
            <a:ext cx="170497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Imag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2663" y="3851275"/>
            <a:ext cx="760412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0" name="ZoneTexte 15"/>
          <p:cNvSpPr txBox="1">
            <a:spLocks noChangeArrowheads="1"/>
          </p:cNvSpPr>
          <p:nvPr/>
        </p:nvSpPr>
        <p:spPr bwMode="auto">
          <a:xfrm>
            <a:off x="4079875" y="3833217"/>
            <a:ext cx="40322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fr-FR" altLang="fr-FR" sz="1600" b="1" dirty="0" smtClean="0">
                <a:latin typeface="Berlin Sans FB Demi" panose="020E0802020502020306" pitchFamily="34" charset="0"/>
                <a:ea typeface="MS Gothic" panose="020B0609070205080204" pitchFamily="49" charset="-128"/>
              </a:rPr>
              <a:t>18 décembre 2020</a:t>
            </a:r>
            <a:endParaRPr lang="fr-FR" altLang="fr-FR" sz="1600" b="1" dirty="0">
              <a:latin typeface="Berlin Sans FB Demi" panose="020E0802020502020306" pitchFamily="34" charset="0"/>
              <a:ea typeface="MS Gothic" panose="020B0609070205080204" pitchFamily="49" charset="-128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fr-FR" altLang="fr-FR" sz="1600" b="1" dirty="0">
              <a:latin typeface="Berlin Sans FB Demi" panose="020E0802020502020306" pitchFamily="34" charset="0"/>
              <a:ea typeface="MS Gothic" panose="020B0609070205080204" pitchFamily="49" charset="-12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1600" b="1" dirty="0" smtClean="0">
                <a:latin typeface="Berlin Sans FB Demi" panose="020E0802020502020306" pitchFamily="34" charset="0"/>
                <a:ea typeface="MS Gothic" panose="020B0609070205080204" pitchFamily="49" charset="-128"/>
              </a:rPr>
              <a:t>Louis Péault</a:t>
            </a:r>
            <a:endParaRPr lang="fr-FR" altLang="fr-FR" sz="1600" b="1" dirty="0">
              <a:latin typeface="Berlin Sans FB Demi" panose="020E0802020502020306" pitchFamily="34" charset="0"/>
              <a:ea typeface="MS Gothic" panose="020B0609070205080204" pitchFamily="49" charset="-128"/>
            </a:endParaRPr>
          </a:p>
        </p:txBody>
      </p:sp>
      <p:pic>
        <p:nvPicPr>
          <p:cNvPr id="15371" name="Image 9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8" y="3825875"/>
            <a:ext cx="736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Image 10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050" y="1700213"/>
            <a:ext cx="48895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Image 10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25" y="1800225"/>
            <a:ext cx="427038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Image 10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5534025"/>
            <a:ext cx="65722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Image 10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025" y="5681663"/>
            <a:ext cx="898525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6" name="Image 10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0" y="1776413"/>
            <a:ext cx="288925" cy="32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3563" y="272154"/>
            <a:ext cx="2428528" cy="8774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24000" y="-63500"/>
            <a:ext cx="9144000" cy="7556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2400" b="1" dirty="0" smtClean="0">
                <a:latin typeface="+mn-lt"/>
                <a:ea typeface="Adobe Heiti Std R" pitchFamily="34" charset="-128"/>
              </a:rPr>
              <a:t>Généralisation</a:t>
            </a:r>
            <a:endParaRPr lang="fr-FR" sz="2400" b="1" dirty="0">
              <a:latin typeface="+mn-lt"/>
              <a:ea typeface="Adobe Heiti Std R" pitchFamily="34" charset="-128"/>
            </a:endParaRPr>
          </a:p>
        </p:txBody>
      </p:sp>
      <p:sp>
        <p:nvSpPr>
          <p:cNvPr id="41987" name="Espace réservé du numéro de diapositiv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629E737-EB52-46DA-A43A-94937D19B4AA}" type="slidenum">
              <a:rPr lang="en-US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fr-FR" sz="1200" smtClean="0">
              <a:solidFill>
                <a:srgbClr val="898989"/>
              </a:solidFill>
            </a:endParaRPr>
          </a:p>
        </p:txBody>
      </p:sp>
      <p:sp>
        <p:nvSpPr>
          <p:cNvPr id="41988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0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1" name="Rectangle 4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3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0" name="Line 7"/>
          <p:cNvSpPr>
            <a:spLocks noChangeShapeType="1"/>
          </p:cNvSpPr>
          <p:nvPr/>
        </p:nvSpPr>
        <p:spPr bwMode="auto">
          <a:xfrm>
            <a:off x="1524000" y="681038"/>
            <a:ext cx="10668000" cy="0"/>
          </a:xfrm>
          <a:prstGeom prst="line">
            <a:avLst/>
          </a:prstGeom>
          <a:noFill/>
          <a:ln w="57150">
            <a:solidFill>
              <a:schemeClr val="accent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-25400" y="0"/>
            <a:ext cx="1763713" cy="7127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dirty="0" smtClean="0"/>
              <a:t>III</a:t>
            </a:r>
            <a:r>
              <a:rPr lang="fr-FR" dirty="0" smtClean="0"/>
              <a:t>.</a:t>
            </a:r>
            <a:endParaRPr lang="fr-FR" dirty="0"/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9371816"/>
              </p:ext>
            </p:extLst>
          </p:nvPr>
        </p:nvGraphicFramePr>
        <p:xfrm>
          <a:off x="278427" y="984248"/>
          <a:ext cx="1454150" cy="169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27" name="CS ChemDraw Drawing" r:id="rId3" imgW="970496" imgH="1132195" progId="ChemDraw.Document.6.0">
                  <p:embed/>
                </p:oleObj>
              </mc:Choice>
              <mc:Fallback>
                <p:oleObj name="CS ChemDraw Drawing" r:id="rId3" imgW="970496" imgH="113219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8427" y="984248"/>
                        <a:ext cx="1454150" cy="1697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4361872"/>
              </p:ext>
            </p:extLst>
          </p:nvPr>
        </p:nvGraphicFramePr>
        <p:xfrm>
          <a:off x="2883020" y="1414749"/>
          <a:ext cx="792804" cy="12477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28" name="CS ChemDraw Drawing" r:id="rId5" imgW="528536" imgH="831810" progId="ChemDraw.Document.6.0">
                  <p:embed/>
                </p:oleObj>
              </mc:Choice>
              <mc:Fallback>
                <p:oleObj name="CS ChemDraw Drawing" r:id="rId5" imgW="528536" imgH="83181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83020" y="1414749"/>
                        <a:ext cx="792804" cy="12477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8770800"/>
              </p:ext>
            </p:extLst>
          </p:nvPr>
        </p:nvGraphicFramePr>
        <p:xfrm>
          <a:off x="4826267" y="1436688"/>
          <a:ext cx="5074434" cy="12477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29" name="CS ChemDraw Drawing" r:id="rId7" imgW="3382956" imgH="831810" progId="ChemDraw.Document.6.0">
                  <p:embed/>
                </p:oleObj>
              </mc:Choice>
              <mc:Fallback>
                <p:oleObj name="CS ChemDraw Drawing" r:id="rId7" imgW="3382956" imgH="83181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826267" y="1436688"/>
                        <a:ext cx="5074434" cy="12477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1568023"/>
              </p:ext>
            </p:extLst>
          </p:nvPr>
        </p:nvGraphicFramePr>
        <p:xfrm>
          <a:off x="2641774" y="3063647"/>
          <a:ext cx="1275296" cy="139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30" name="CS ChemDraw Drawing" r:id="rId9" imgW="850197" imgH="930642" progId="ChemDraw.Document.6.0">
                  <p:embed/>
                </p:oleObj>
              </mc:Choice>
              <mc:Fallback>
                <p:oleObj name="CS ChemDraw Drawing" r:id="rId9" imgW="850197" imgH="930642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641774" y="3063647"/>
                        <a:ext cx="1275296" cy="1395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9127426"/>
              </p:ext>
            </p:extLst>
          </p:nvPr>
        </p:nvGraphicFramePr>
        <p:xfrm>
          <a:off x="1048130" y="4968430"/>
          <a:ext cx="5266556" cy="12477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31" name="CS ChemDraw Drawing" r:id="rId11" imgW="3511037" imgH="831810" progId="ChemDraw.Document.6.0">
                  <p:embed/>
                </p:oleObj>
              </mc:Choice>
              <mc:Fallback>
                <p:oleObj name="CS ChemDraw Drawing" r:id="rId11" imgW="3511037" imgH="83181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048130" y="4968430"/>
                        <a:ext cx="5266556" cy="12477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2868185"/>
              </p:ext>
            </p:extLst>
          </p:nvPr>
        </p:nvGraphicFramePr>
        <p:xfrm>
          <a:off x="7150479" y="4776051"/>
          <a:ext cx="4431921" cy="17342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32" name="CS ChemDraw Drawing" r:id="rId13" imgW="2954614" imgH="1156174" progId="ChemDraw.Document.6.0">
                  <p:embed/>
                </p:oleObj>
              </mc:Choice>
              <mc:Fallback>
                <p:oleObj name="CS ChemDraw Drawing" r:id="rId13" imgW="2954614" imgH="1156174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150479" y="4776051"/>
                        <a:ext cx="4431921" cy="17342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4350504"/>
              </p:ext>
            </p:extLst>
          </p:nvPr>
        </p:nvGraphicFramePr>
        <p:xfrm>
          <a:off x="5519936" y="3129407"/>
          <a:ext cx="794750" cy="13940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33" name="CS ChemDraw Drawing" r:id="rId15" imgW="529833" imgH="929346" progId="ChemDraw.Document.6.0">
                  <p:embed/>
                </p:oleObj>
              </mc:Choice>
              <mc:Fallback>
                <p:oleObj name="CS ChemDraw Drawing" r:id="rId15" imgW="529833" imgH="929346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519936" y="3129407"/>
                        <a:ext cx="794750" cy="13940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8522935"/>
              </p:ext>
            </p:extLst>
          </p:nvPr>
        </p:nvGraphicFramePr>
        <p:xfrm>
          <a:off x="7608168" y="3125031"/>
          <a:ext cx="799127" cy="13983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34" name="CS ChemDraw Drawing" r:id="rId17" imgW="532751" imgH="932263" progId="ChemDraw.Document.6.0">
                  <p:embed/>
                </p:oleObj>
              </mc:Choice>
              <mc:Fallback>
                <p:oleObj name="CS ChemDraw Drawing" r:id="rId17" imgW="532751" imgH="932263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7608168" y="3125031"/>
                        <a:ext cx="799127" cy="13983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4325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24000" y="-63500"/>
            <a:ext cx="9144000" cy="7556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2400" b="1" dirty="0" smtClean="0">
                <a:latin typeface="+mn-lt"/>
                <a:ea typeface="Adobe Heiti Std R" pitchFamily="34" charset="-128"/>
              </a:rPr>
              <a:t>Généralisation</a:t>
            </a:r>
            <a:endParaRPr lang="fr-FR" sz="2400" b="1" dirty="0">
              <a:latin typeface="+mn-lt"/>
              <a:ea typeface="Adobe Heiti Std R" pitchFamily="34" charset="-128"/>
            </a:endParaRPr>
          </a:p>
        </p:txBody>
      </p:sp>
      <p:sp>
        <p:nvSpPr>
          <p:cNvPr id="41987" name="Espace réservé du numéro de diapositiv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629E737-EB52-46DA-A43A-94937D19B4AA}" type="slidenum">
              <a:rPr lang="en-US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fr-FR" sz="1200" smtClean="0">
              <a:solidFill>
                <a:srgbClr val="898989"/>
              </a:solidFill>
            </a:endParaRPr>
          </a:p>
        </p:txBody>
      </p:sp>
      <p:sp>
        <p:nvSpPr>
          <p:cNvPr id="41988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0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1" name="Rectangle 4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3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0" name="Line 7"/>
          <p:cNvSpPr>
            <a:spLocks noChangeShapeType="1"/>
          </p:cNvSpPr>
          <p:nvPr/>
        </p:nvSpPr>
        <p:spPr bwMode="auto">
          <a:xfrm>
            <a:off x="1524000" y="681038"/>
            <a:ext cx="10668000" cy="0"/>
          </a:xfrm>
          <a:prstGeom prst="line">
            <a:avLst/>
          </a:prstGeom>
          <a:noFill/>
          <a:ln w="57150">
            <a:solidFill>
              <a:schemeClr val="accent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-25400" y="0"/>
            <a:ext cx="1763713" cy="7127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dirty="0" smtClean="0"/>
              <a:t>III</a:t>
            </a:r>
            <a:r>
              <a:rPr lang="fr-FR" dirty="0" smtClean="0"/>
              <a:t>.</a:t>
            </a:r>
            <a:endParaRPr lang="fr-FR" dirty="0"/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3966517"/>
              </p:ext>
            </p:extLst>
          </p:nvPr>
        </p:nvGraphicFramePr>
        <p:xfrm>
          <a:off x="2510871" y="812800"/>
          <a:ext cx="7170258" cy="22810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82" name="CS ChemDraw Drawing" r:id="rId3" imgW="4780172" imgH="1520719" progId="ChemDraw.Document.6.0">
                  <p:embed/>
                </p:oleObj>
              </mc:Choice>
              <mc:Fallback>
                <p:oleObj name="CS ChemDraw Drawing" r:id="rId3" imgW="4780172" imgH="152071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10871" y="812800"/>
                        <a:ext cx="7170258" cy="22810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5141273"/>
              </p:ext>
            </p:extLst>
          </p:nvPr>
        </p:nvGraphicFramePr>
        <p:xfrm>
          <a:off x="671499" y="3386289"/>
          <a:ext cx="723900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83" name="CS ChemDraw Drawing" r:id="rId5" imgW="723414" imgH="854493" progId="ChemDraw.Document.6.0">
                  <p:embed/>
                </p:oleObj>
              </mc:Choice>
              <mc:Fallback>
                <p:oleObj name="CS ChemDraw Drawing" r:id="rId5" imgW="723414" imgH="854493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71499" y="3386289"/>
                        <a:ext cx="723900" cy="854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251016"/>
              </p:ext>
            </p:extLst>
          </p:nvPr>
        </p:nvGraphicFramePr>
        <p:xfrm>
          <a:off x="2099748" y="3351363"/>
          <a:ext cx="1041400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84" name="CS ChemDraw Drawing" r:id="rId7" imgW="1042157" imgH="924486" progId="ChemDraw.Document.6.0">
                  <p:embed/>
                </p:oleObj>
              </mc:Choice>
              <mc:Fallback>
                <p:oleObj name="CS ChemDraw Drawing" r:id="rId7" imgW="1042157" imgH="924486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099748" y="3351363"/>
                        <a:ext cx="1041400" cy="923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5583583"/>
              </p:ext>
            </p:extLst>
          </p:nvPr>
        </p:nvGraphicFramePr>
        <p:xfrm>
          <a:off x="3874860" y="3328343"/>
          <a:ext cx="1235075" cy="969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85" name="CS ChemDraw Drawing" r:id="rId9" imgW="1235737" imgH="970175" progId="ChemDraw.Document.6.0">
                  <p:embed/>
                </p:oleObj>
              </mc:Choice>
              <mc:Fallback>
                <p:oleObj name="CS ChemDraw Drawing" r:id="rId9" imgW="1235737" imgH="97017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874860" y="3328343"/>
                        <a:ext cx="1235075" cy="969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7406784"/>
              </p:ext>
            </p:extLst>
          </p:nvPr>
        </p:nvGraphicFramePr>
        <p:xfrm>
          <a:off x="5843647" y="3314849"/>
          <a:ext cx="1568450" cy="99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86" name="CS ChemDraw Drawing" r:id="rId11" imgW="1567774" imgH="997719" progId="ChemDraw.Document.6.0">
                  <p:embed/>
                </p:oleObj>
              </mc:Choice>
              <mc:Fallback>
                <p:oleObj name="CS ChemDraw Drawing" r:id="rId11" imgW="1567774" imgH="99771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843647" y="3314849"/>
                        <a:ext cx="1568450" cy="996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5143388"/>
              </p:ext>
            </p:extLst>
          </p:nvPr>
        </p:nvGraphicFramePr>
        <p:xfrm>
          <a:off x="8174838" y="3305325"/>
          <a:ext cx="1335087" cy="969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87" name="CS ChemDraw Drawing" r:id="rId13" imgW="1334635" imgH="970175" progId="ChemDraw.Document.6.0">
                  <p:embed/>
                </p:oleObj>
              </mc:Choice>
              <mc:Fallback>
                <p:oleObj name="CS ChemDraw Drawing" r:id="rId13" imgW="1334635" imgH="97017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8174838" y="3305325"/>
                        <a:ext cx="1335087" cy="969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8105242"/>
              </p:ext>
            </p:extLst>
          </p:nvPr>
        </p:nvGraphicFramePr>
        <p:xfrm>
          <a:off x="9984432" y="3214042"/>
          <a:ext cx="1517650" cy="1198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88" name="CS ChemDraw Drawing" r:id="rId15" imgW="1517515" imgH="1198948" progId="ChemDraw.Document.6.0">
                  <p:embed/>
                </p:oleObj>
              </mc:Choice>
              <mc:Fallback>
                <p:oleObj name="CS ChemDraw Drawing" r:id="rId15" imgW="1517515" imgH="1198948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9984432" y="3214042"/>
                        <a:ext cx="1517650" cy="1198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7624032"/>
              </p:ext>
            </p:extLst>
          </p:nvPr>
        </p:nvGraphicFramePr>
        <p:xfrm>
          <a:off x="423752" y="4912815"/>
          <a:ext cx="1533525" cy="969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89" name="CS ChemDraw Drawing" r:id="rId17" imgW="1532755" imgH="970175" progId="ChemDraw.Document.6.0">
                  <p:embed/>
                </p:oleObj>
              </mc:Choice>
              <mc:Fallback>
                <p:oleObj name="CS ChemDraw Drawing" r:id="rId17" imgW="1532755" imgH="97017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423752" y="4912815"/>
                        <a:ext cx="1533525" cy="969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6940653"/>
              </p:ext>
            </p:extLst>
          </p:nvPr>
        </p:nvGraphicFramePr>
        <p:xfrm>
          <a:off x="2324323" y="4884215"/>
          <a:ext cx="1395413" cy="99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90" name="CS ChemDraw Drawing" r:id="rId19" imgW="1395595" imgH="997719" progId="ChemDraw.Document.6.0">
                  <p:embed/>
                </p:oleObj>
              </mc:Choice>
              <mc:Fallback>
                <p:oleObj name="CS ChemDraw Drawing" r:id="rId19" imgW="1395595" imgH="99771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2324323" y="4884215"/>
                        <a:ext cx="1395413" cy="996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2663915"/>
              </p:ext>
            </p:extLst>
          </p:nvPr>
        </p:nvGraphicFramePr>
        <p:xfrm>
          <a:off x="4097536" y="4884215"/>
          <a:ext cx="1422400" cy="969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91" name="CS ChemDraw Drawing" r:id="rId21" imgW="1423157" imgH="970175" progId="ChemDraw.Document.6.0">
                  <p:embed/>
                </p:oleObj>
              </mc:Choice>
              <mc:Fallback>
                <p:oleObj name="CS ChemDraw Drawing" r:id="rId21" imgW="1423157" imgH="97017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4097536" y="4884215"/>
                        <a:ext cx="1422400" cy="969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3193875"/>
              </p:ext>
            </p:extLst>
          </p:nvPr>
        </p:nvGraphicFramePr>
        <p:xfrm>
          <a:off x="5760517" y="4884214"/>
          <a:ext cx="1271587" cy="969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92" name="CS ChemDraw Drawing" r:id="rId23" imgW="1272054" imgH="970175" progId="ChemDraw.Document.6.0">
                  <p:embed/>
                </p:oleObj>
              </mc:Choice>
              <mc:Fallback>
                <p:oleObj name="CS ChemDraw Drawing" r:id="rId23" imgW="1272054" imgH="97017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5760517" y="4884214"/>
                        <a:ext cx="1271587" cy="969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358541"/>
              </p:ext>
            </p:extLst>
          </p:nvPr>
        </p:nvGraphicFramePr>
        <p:xfrm>
          <a:off x="7345709" y="4920727"/>
          <a:ext cx="1198563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93" name="CS ChemDraw Drawing" r:id="rId25" imgW="1199096" imgH="924486" progId="ChemDraw.Document.6.0">
                  <p:embed/>
                </p:oleObj>
              </mc:Choice>
              <mc:Fallback>
                <p:oleObj name="CS ChemDraw Drawing" r:id="rId25" imgW="1199096" imgH="924486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7345709" y="4920727"/>
                        <a:ext cx="1198563" cy="923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5960081"/>
              </p:ext>
            </p:extLst>
          </p:nvPr>
        </p:nvGraphicFramePr>
        <p:xfrm>
          <a:off x="8843143" y="4920982"/>
          <a:ext cx="1357313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94" name="CS ChemDraw Drawing" r:id="rId27" imgW="1357657" imgH="924486" progId="ChemDraw.Document.6.0">
                  <p:embed/>
                </p:oleObj>
              </mc:Choice>
              <mc:Fallback>
                <p:oleObj name="CS ChemDraw Drawing" r:id="rId27" imgW="1357657" imgH="924486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8843143" y="4920982"/>
                        <a:ext cx="1357313" cy="923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4098373"/>
              </p:ext>
            </p:extLst>
          </p:nvPr>
        </p:nvGraphicFramePr>
        <p:xfrm>
          <a:off x="10657061" y="4912815"/>
          <a:ext cx="1271587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95" name="CS ChemDraw Drawing" r:id="rId29" imgW="1272054" imgH="924486" progId="ChemDraw.Document.6.0">
                  <p:embed/>
                </p:oleObj>
              </mc:Choice>
              <mc:Fallback>
                <p:oleObj name="CS ChemDraw Drawing" r:id="rId29" imgW="1272054" imgH="924486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10657061" y="4912815"/>
                        <a:ext cx="1271587" cy="923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ZoneTexte 28"/>
          <p:cNvSpPr txBox="1"/>
          <p:nvPr/>
        </p:nvSpPr>
        <p:spPr>
          <a:xfrm>
            <a:off x="792945" y="4275288"/>
            <a:ext cx="509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49%</a:t>
            </a:r>
            <a:endParaRPr lang="fr-FR" sz="1200" dirty="0"/>
          </a:p>
        </p:txBody>
      </p:sp>
      <p:sp>
        <p:nvSpPr>
          <p:cNvPr id="36" name="ZoneTexte 35"/>
          <p:cNvSpPr txBox="1"/>
          <p:nvPr/>
        </p:nvSpPr>
        <p:spPr>
          <a:xfrm>
            <a:off x="2350444" y="4275288"/>
            <a:ext cx="509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55%</a:t>
            </a:r>
            <a:endParaRPr lang="fr-FR" sz="1200" dirty="0"/>
          </a:p>
        </p:txBody>
      </p:sp>
      <p:sp>
        <p:nvSpPr>
          <p:cNvPr id="37" name="ZoneTexte 36"/>
          <p:cNvSpPr txBox="1"/>
          <p:nvPr/>
        </p:nvSpPr>
        <p:spPr>
          <a:xfrm>
            <a:off x="4170792" y="4277723"/>
            <a:ext cx="509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56%</a:t>
            </a:r>
            <a:endParaRPr lang="fr-FR" sz="1200" dirty="0"/>
          </a:p>
        </p:txBody>
      </p:sp>
      <p:sp>
        <p:nvSpPr>
          <p:cNvPr id="38" name="ZoneTexte 37"/>
          <p:cNvSpPr txBox="1"/>
          <p:nvPr/>
        </p:nvSpPr>
        <p:spPr>
          <a:xfrm>
            <a:off x="6165913" y="4275288"/>
            <a:ext cx="509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45%</a:t>
            </a:r>
            <a:endParaRPr lang="fr-FR" sz="1200" dirty="0"/>
          </a:p>
        </p:txBody>
      </p:sp>
      <p:sp>
        <p:nvSpPr>
          <p:cNvPr id="39" name="ZoneTexte 38"/>
          <p:cNvSpPr txBox="1"/>
          <p:nvPr/>
        </p:nvSpPr>
        <p:spPr>
          <a:xfrm>
            <a:off x="8538748" y="4277722"/>
            <a:ext cx="509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38%</a:t>
            </a:r>
            <a:endParaRPr lang="fr-FR" sz="1200" dirty="0"/>
          </a:p>
        </p:txBody>
      </p:sp>
      <p:sp>
        <p:nvSpPr>
          <p:cNvPr id="40" name="ZoneTexte 39"/>
          <p:cNvSpPr txBox="1"/>
          <p:nvPr/>
        </p:nvSpPr>
        <p:spPr>
          <a:xfrm>
            <a:off x="10446029" y="4274105"/>
            <a:ext cx="509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26%</a:t>
            </a:r>
            <a:endParaRPr lang="fr-FR" sz="1200" dirty="0"/>
          </a:p>
        </p:txBody>
      </p:sp>
      <p:sp>
        <p:nvSpPr>
          <p:cNvPr id="41" name="ZoneTexte 40"/>
          <p:cNvSpPr txBox="1"/>
          <p:nvPr/>
        </p:nvSpPr>
        <p:spPr>
          <a:xfrm>
            <a:off x="778659" y="5966307"/>
            <a:ext cx="509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0</a:t>
            </a:r>
            <a:r>
              <a:rPr lang="fr-FR" sz="1200" dirty="0" smtClean="0"/>
              <a:t>%</a:t>
            </a:r>
            <a:endParaRPr lang="fr-FR" sz="1200" dirty="0"/>
          </a:p>
        </p:txBody>
      </p:sp>
      <p:sp>
        <p:nvSpPr>
          <p:cNvPr id="42" name="ZoneTexte 41"/>
          <p:cNvSpPr txBox="1"/>
          <p:nvPr/>
        </p:nvSpPr>
        <p:spPr>
          <a:xfrm>
            <a:off x="2631568" y="5966306"/>
            <a:ext cx="509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38%</a:t>
            </a:r>
            <a:endParaRPr lang="fr-FR" sz="1200" dirty="0"/>
          </a:p>
        </p:txBody>
      </p:sp>
      <p:sp>
        <p:nvSpPr>
          <p:cNvPr id="43" name="ZoneTexte 42"/>
          <p:cNvSpPr txBox="1"/>
          <p:nvPr/>
        </p:nvSpPr>
        <p:spPr>
          <a:xfrm>
            <a:off x="4425582" y="5966305"/>
            <a:ext cx="509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58%</a:t>
            </a:r>
            <a:endParaRPr lang="fr-FR" sz="1200" dirty="0"/>
          </a:p>
        </p:txBody>
      </p:sp>
      <p:sp>
        <p:nvSpPr>
          <p:cNvPr id="44" name="ZoneTexte 43"/>
          <p:cNvSpPr txBox="1"/>
          <p:nvPr/>
        </p:nvSpPr>
        <p:spPr>
          <a:xfrm>
            <a:off x="6096000" y="5963634"/>
            <a:ext cx="509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53%</a:t>
            </a:r>
            <a:endParaRPr lang="fr-FR" sz="1200" dirty="0"/>
          </a:p>
        </p:txBody>
      </p:sp>
      <p:sp>
        <p:nvSpPr>
          <p:cNvPr id="45" name="ZoneTexte 44"/>
          <p:cNvSpPr txBox="1"/>
          <p:nvPr/>
        </p:nvSpPr>
        <p:spPr>
          <a:xfrm>
            <a:off x="7665258" y="5963581"/>
            <a:ext cx="509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50%</a:t>
            </a:r>
            <a:endParaRPr lang="fr-FR" sz="1200" dirty="0"/>
          </a:p>
        </p:txBody>
      </p:sp>
      <p:sp>
        <p:nvSpPr>
          <p:cNvPr id="46" name="ZoneTexte 45"/>
          <p:cNvSpPr txBox="1"/>
          <p:nvPr/>
        </p:nvSpPr>
        <p:spPr>
          <a:xfrm>
            <a:off x="9305642" y="5966305"/>
            <a:ext cx="509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43%</a:t>
            </a:r>
            <a:endParaRPr lang="fr-FR" sz="1200" dirty="0"/>
          </a:p>
        </p:txBody>
      </p:sp>
      <p:sp>
        <p:nvSpPr>
          <p:cNvPr id="47" name="ZoneTexte 46"/>
          <p:cNvSpPr txBox="1"/>
          <p:nvPr/>
        </p:nvSpPr>
        <p:spPr>
          <a:xfrm>
            <a:off x="10964601" y="5966305"/>
            <a:ext cx="509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48%</a:t>
            </a:r>
          </a:p>
        </p:txBody>
      </p:sp>
    </p:spTree>
    <p:extLst>
      <p:ext uri="{BB962C8B-B14F-4D97-AF65-F5344CB8AC3E}">
        <p14:creationId xmlns:p14="http://schemas.microsoft.com/office/powerpoint/2010/main" val="370132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24000" y="-63500"/>
            <a:ext cx="9144000" cy="7556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2400" b="1" dirty="0" smtClean="0">
                <a:latin typeface="+mn-lt"/>
                <a:ea typeface="Adobe Heiti Std R" pitchFamily="34" charset="-128"/>
              </a:rPr>
              <a:t>Généralisation</a:t>
            </a:r>
            <a:endParaRPr lang="fr-FR" sz="2400" b="1" dirty="0">
              <a:latin typeface="+mn-lt"/>
              <a:ea typeface="Adobe Heiti Std R" pitchFamily="34" charset="-128"/>
            </a:endParaRPr>
          </a:p>
        </p:txBody>
      </p:sp>
      <p:sp>
        <p:nvSpPr>
          <p:cNvPr id="41987" name="Espace réservé du numéro de diapositiv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629E737-EB52-46DA-A43A-94937D19B4AA}" type="slidenum">
              <a:rPr lang="en-US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altLang="fr-FR" sz="1200" smtClean="0">
              <a:solidFill>
                <a:srgbClr val="898989"/>
              </a:solidFill>
            </a:endParaRPr>
          </a:p>
        </p:txBody>
      </p:sp>
      <p:sp>
        <p:nvSpPr>
          <p:cNvPr id="41988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0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1" name="Rectangle 4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3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0" name="Line 7"/>
          <p:cNvSpPr>
            <a:spLocks noChangeShapeType="1"/>
          </p:cNvSpPr>
          <p:nvPr/>
        </p:nvSpPr>
        <p:spPr bwMode="auto">
          <a:xfrm>
            <a:off x="1524000" y="681038"/>
            <a:ext cx="10668000" cy="0"/>
          </a:xfrm>
          <a:prstGeom prst="line">
            <a:avLst/>
          </a:prstGeom>
          <a:noFill/>
          <a:ln w="57150">
            <a:solidFill>
              <a:schemeClr val="accent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-25400" y="0"/>
            <a:ext cx="1763713" cy="7127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dirty="0" smtClean="0"/>
              <a:t>III</a:t>
            </a:r>
            <a:r>
              <a:rPr lang="fr-FR" dirty="0" smtClean="0"/>
              <a:t>.</a:t>
            </a:r>
            <a:endParaRPr lang="fr-FR" dirty="0"/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7855909"/>
              </p:ext>
            </p:extLst>
          </p:nvPr>
        </p:nvGraphicFramePr>
        <p:xfrm>
          <a:off x="2511425" y="812800"/>
          <a:ext cx="7167563" cy="227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80" name="CS ChemDraw Drawing" r:id="rId3" imgW="4778875" imgH="1520719" progId="ChemDraw.Document.6.0">
                  <p:embed/>
                </p:oleObj>
              </mc:Choice>
              <mc:Fallback>
                <p:oleObj name="CS ChemDraw Drawing" r:id="rId3" imgW="4778875" imgH="152071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11425" y="812800"/>
                        <a:ext cx="7167563" cy="2279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1747153"/>
              </p:ext>
            </p:extLst>
          </p:nvPr>
        </p:nvGraphicFramePr>
        <p:xfrm>
          <a:off x="738188" y="3386138"/>
          <a:ext cx="590550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81" name="CS ChemDraw Drawing" r:id="rId5" imgW="591117" imgH="854493" progId="ChemDraw.Document.6.0">
                  <p:embed/>
                </p:oleObj>
              </mc:Choice>
              <mc:Fallback>
                <p:oleObj name="CS ChemDraw Drawing" r:id="rId5" imgW="591117" imgH="854493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38188" y="3386138"/>
                        <a:ext cx="590550" cy="854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7245255"/>
              </p:ext>
            </p:extLst>
          </p:nvPr>
        </p:nvGraphicFramePr>
        <p:xfrm>
          <a:off x="2165350" y="3351213"/>
          <a:ext cx="909638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82" name="CS ChemDraw Drawing" r:id="rId7" imgW="909536" imgH="924486" progId="ChemDraw.Document.6.0">
                  <p:embed/>
                </p:oleObj>
              </mc:Choice>
              <mc:Fallback>
                <p:oleObj name="CS ChemDraw Drawing" r:id="rId7" imgW="909536" imgH="924486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65350" y="3351213"/>
                        <a:ext cx="909638" cy="923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1683639"/>
              </p:ext>
            </p:extLst>
          </p:nvPr>
        </p:nvGraphicFramePr>
        <p:xfrm>
          <a:off x="3940175" y="3328988"/>
          <a:ext cx="1103313" cy="969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83" name="CS ChemDraw Drawing" r:id="rId9" imgW="1103117" imgH="970175" progId="ChemDraw.Document.6.0">
                  <p:embed/>
                </p:oleObj>
              </mc:Choice>
              <mc:Fallback>
                <p:oleObj name="CS ChemDraw Drawing" r:id="rId9" imgW="1103117" imgH="97017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940175" y="3328988"/>
                        <a:ext cx="1103313" cy="969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8965753"/>
              </p:ext>
            </p:extLst>
          </p:nvPr>
        </p:nvGraphicFramePr>
        <p:xfrm>
          <a:off x="5910263" y="3314700"/>
          <a:ext cx="1435100" cy="99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84" name="CS ChemDraw Drawing" r:id="rId11" imgW="1435154" imgH="997719" progId="ChemDraw.Document.6.0">
                  <p:embed/>
                </p:oleObj>
              </mc:Choice>
              <mc:Fallback>
                <p:oleObj name="CS ChemDraw Drawing" r:id="rId11" imgW="1435154" imgH="99771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910263" y="3314700"/>
                        <a:ext cx="1435100" cy="996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4022430"/>
              </p:ext>
            </p:extLst>
          </p:nvPr>
        </p:nvGraphicFramePr>
        <p:xfrm>
          <a:off x="8242300" y="3305175"/>
          <a:ext cx="1201738" cy="969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85" name="CS ChemDraw Drawing" r:id="rId13" imgW="1202014" imgH="970175" progId="ChemDraw.Document.6.0">
                  <p:embed/>
                </p:oleObj>
              </mc:Choice>
              <mc:Fallback>
                <p:oleObj name="CS ChemDraw Drawing" r:id="rId13" imgW="1202014" imgH="97017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8242300" y="3305175"/>
                        <a:ext cx="1201738" cy="969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3419906"/>
              </p:ext>
            </p:extLst>
          </p:nvPr>
        </p:nvGraphicFramePr>
        <p:xfrm>
          <a:off x="10050463" y="3214688"/>
          <a:ext cx="1384300" cy="1198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86" name="CS ChemDraw Drawing" r:id="rId15" imgW="1384894" imgH="1198948" progId="ChemDraw.Document.6.0">
                  <p:embed/>
                </p:oleObj>
              </mc:Choice>
              <mc:Fallback>
                <p:oleObj name="CS ChemDraw Drawing" r:id="rId15" imgW="1384894" imgH="1198948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0050463" y="3214688"/>
                        <a:ext cx="1384300" cy="1198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6772283"/>
              </p:ext>
            </p:extLst>
          </p:nvPr>
        </p:nvGraphicFramePr>
        <p:xfrm>
          <a:off x="490538" y="4913313"/>
          <a:ext cx="1400175" cy="969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87" name="CS ChemDraw Drawing" r:id="rId17" imgW="1400134" imgH="970175" progId="ChemDraw.Document.6.0">
                  <p:embed/>
                </p:oleObj>
              </mc:Choice>
              <mc:Fallback>
                <p:oleObj name="CS ChemDraw Drawing" r:id="rId17" imgW="1400134" imgH="97017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490538" y="4913313"/>
                        <a:ext cx="1400175" cy="969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2103526"/>
              </p:ext>
            </p:extLst>
          </p:nvPr>
        </p:nvGraphicFramePr>
        <p:xfrm>
          <a:off x="2389188" y="4884738"/>
          <a:ext cx="1262062" cy="99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88" name="CS ChemDraw Drawing" r:id="rId19" imgW="1261677" imgH="997719" progId="ChemDraw.Document.6.0">
                  <p:embed/>
                </p:oleObj>
              </mc:Choice>
              <mc:Fallback>
                <p:oleObj name="CS ChemDraw Drawing" r:id="rId19" imgW="1261677" imgH="99771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2389188" y="4884738"/>
                        <a:ext cx="1262062" cy="996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313237"/>
              </p:ext>
            </p:extLst>
          </p:nvPr>
        </p:nvGraphicFramePr>
        <p:xfrm>
          <a:off x="4162425" y="4884738"/>
          <a:ext cx="1290638" cy="969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89" name="CS ChemDraw Drawing" r:id="rId21" imgW="1290536" imgH="970175" progId="ChemDraw.Document.6.0">
                  <p:embed/>
                </p:oleObj>
              </mc:Choice>
              <mc:Fallback>
                <p:oleObj name="CS ChemDraw Drawing" r:id="rId21" imgW="1290536" imgH="97017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4162425" y="4884738"/>
                        <a:ext cx="1290638" cy="969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8338272"/>
              </p:ext>
            </p:extLst>
          </p:nvPr>
        </p:nvGraphicFramePr>
        <p:xfrm>
          <a:off x="5827713" y="4884738"/>
          <a:ext cx="1138237" cy="969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90" name="CS ChemDraw Drawing" r:id="rId23" imgW="1138136" imgH="970175" progId="ChemDraw.Document.6.0">
                  <p:embed/>
                </p:oleObj>
              </mc:Choice>
              <mc:Fallback>
                <p:oleObj name="CS ChemDraw Drawing" r:id="rId23" imgW="1138136" imgH="97017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5827713" y="4884738"/>
                        <a:ext cx="1138237" cy="969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1137912"/>
              </p:ext>
            </p:extLst>
          </p:nvPr>
        </p:nvGraphicFramePr>
        <p:xfrm>
          <a:off x="7410450" y="4921250"/>
          <a:ext cx="1066800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91" name="CS ChemDraw Drawing" r:id="rId25" imgW="1066476" imgH="924486" progId="ChemDraw.Document.6.0">
                  <p:embed/>
                </p:oleObj>
              </mc:Choice>
              <mc:Fallback>
                <p:oleObj name="CS ChemDraw Drawing" r:id="rId25" imgW="1066476" imgH="924486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7410450" y="4921250"/>
                        <a:ext cx="1066800" cy="923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3173551"/>
              </p:ext>
            </p:extLst>
          </p:nvPr>
        </p:nvGraphicFramePr>
        <p:xfrm>
          <a:off x="8907463" y="4921250"/>
          <a:ext cx="1225550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92" name="CS ChemDraw Drawing" r:id="rId27" imgW="1225037" imgH="924486" progId="ChemDraw.Document.6.0">
                  <p:embed/>
                </p:oleObj>
              </mc:Choice>
              <mc:Fallback>
                <p:oleObj name="CS ChemDraw Drawing" r:id="rId27" imgW="1225037" imgH="924486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8907463" y="4921250"/>
                        <a:ext cx="1225550" cy="923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7710191"/>
              </p:ext>
            </p:extLst>
          </p:nvPr>
        </p:nvGraphicFramePr>
        <p:xfrm>
          <a:off x="10723563" y="4913313"/>
          <a:ext cx="1138237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93" name="CS ChemDraw Drawing" r:id="rId29" imgW="1138136" imgH="924486" progId="ChemDraw.Document.6.0">
                  <p:embed/>
                </p:oleObj>
              </mc:Choice>
              <mc:Fallback>
                <p:oleObj name="CS ChemDraw Drawing" r:id="rId29" imgW="1138136" imgH="924486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10723563" y="4913313"/>
                        <a:ext cx="1138237" cy="923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ZoneTexte 28"/>
          <p:cNvSpPr txBox="1"/>
          <p:nvPr/>
        </p:nvSpPr>
        <p:spPr>
          <a:xfrm>
            <a:off x="792945" y="4275288"/>
            <a:ext cx="509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23%</a:t>
            </a:r>
            <a:endParaRPr lang="fr-FR" sz="1200" dirty="0"/>
          </a:p>
        </p:txBody>
      </p:sp>
      <p:sp>
        <p:nvSpPr>
          <p:cNvPr id="36" name="ZoneTexte 35"/>
          <p:cNvSpPr txBox="1"/>
          <p:nvPr/>
        </p:nvSpPr>
        <p:spPr>
          <a:xfrm>
            <a:off x="2350444" y="4275288"/>
            <a:ext cx="509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16%</a:t>
            </a:r>
            <a:endParaRPr lang="fr-FR" sz="1200" dirty="0"/>
          </a:p>
        </p:txBody>
      </p:sp>
      <p:sp>
        <p:nvSpPr>
          <p:cNvPr id="37" name="ZoneTexte 36"/>
          <p:cNvSpPr txBox="1"/>
          <p:nvPr/>
        </p:nvSpPr>
        <p:spPr>
          <a:xfrm>
            <a:off x="4170792" y="4277723"/>
            <a:ext cx="509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11%</a:t>
            </a:r>
            <a:endParaRPr lang="fr-FR" sz="1200" dirty="0"/>
          </a:p>
        </p:txBody>
      </p:sp>
      <p:sp>
        <p:nvSpPr>
          <p:cNvPr id="38" name="ZoneTexte 37"/>
          <p:cNvSpPr txBox="1"/>
          <p:nvPr/>
        </p:nvSpPr>
        <p:spPr>
          <a:xfrm>
            <a:off x="6165913" y="4275288"/>
            <a:ext cx="509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14%</a:t>
            </a:r>
            <a:endParaRPr lang="fr-FR" sz="1200" dirty="0"/>
          </a:p>
        </p:txBody>
      </p:sp>
      <p:sp>
        <p:nvSpPr>
          <p:cNvPr id="39" name="ZoneTexte 38"/>
          <p:cNvSpPr txBox="1"/>
          <p:nvPr/>
        </p:nvSpPr>
        <p:spPr>
          <a:xfrm>
            <a:off x="8538748" y="4277722"/>
            <a:ext cx="509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14%</a:t>
            </a:r>
            <a:endParaRPr lang="fr-FR" sz="1200" dirty="0"/>
          </a:p>
        </p:txBody>
      </p:sp>
      <p:sp>
        <p:nvSpPr>
          <p:cNvPr id="40" name="ZoneTexte 39"/>
          <p:cNvSpPr txBox="1"/>
          <p:nvPr/>
        </p:nvSpPr>
        <p:spPr>
          <a:xfrm>
            <a:off x="10446029" y="4274105"/>
            <a:ext cx="509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9</a:t>
            </a:r>
            <a:r>
              <a:rPr lang="fr-FR" sz="1200" dirty="0" smtClean="0"/>
              <a:t>%</a:t>
            </a:r>
            <a:endParaRPr lang="fr-FR" sz="1200" dirty="0"/>
          </a:p>
        </p:txBody>
      </p:sp>
      <p:sp>
        <p:nvSpPr>
          <p:cNvPr id="41" name="ZoneTexte 40"/>
          <p:cNvSpPr txBox="1"/>
          <p:nvPr/>
        </p:nvSpPr>
        <p:spPr>
          <a:xfrm>
            <a:off x="778659" y="5966307"/>
            <a:ext cx="509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0</a:t>
            </a:r>
            <a:r>
              <a:rPr lang="fr-FR" sz="1200" dirty="0" smtClean="0"/>
              <a:t>%</a:t>
            </a:r>
            <a:endParaRPr lang="fr-FR" sz="1200" dirty="0"/>
          </a:p>
        </p:txBody>
      </p:sp>
      <p:sp>
        <p:nvSpPr>
          <p:cNvPr id="42" name="ZoneTexte 41"/>
          <p:cNvSpPr txBox="1"/>
          <p:nvPr/>
        </p:nvSpPr>
        <p:spPr>
          <a:xfrm>
            <a:off x="2631568" y="5966306"/>
            <a:ext cx="509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16%</a:t>
            </a:r>
            <a:endParaRPr lang="fr-FR" sz="1200" dirty="0"/>
          </a:p>
        </p:txBody>
      </p:sp>
      <p:sp>
        <p:nvSpPr>
          <p:cNvPr id="43" name="ZoneTexte 42"/>
          <p:cNvSpPr txBox="1"/>
          <p:nvPr/>
        </p:nvSpPr>
        <p:spPr>
          <a:xfrm>
            <a:off x="4425582" y="5966305"/>
            <a:ext cx="509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14%</a:t>
            </a:r>
            <a:endParaRPr lang="fr-FR" sz="1200" dirty="0"/>
          </a:p>
        </p:txBody>
      </p:sp>
      <p:sp>
        <p:nvSpPr>
          <p:cNvPr id="44" name="ZoneTexte 43"/>
          <p:cNvSpPr txBox="1"/>
          <p:nvPr/>
        </p:nvSpPr>
        <p:spPr>
          <a:xfrm>
            <a:off x="6096000" y="5963634"/>
            <a:ext cx="509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14%</a:t>
            </a:r>
            <a:endParaRPr lang="fr-FR" sz="1200" dirty="0"/>
          </a:p>
        </p:txBody>
      </p:sp>
      <p:sp>
        <p:nvSpPr>
          <p:cNvPr id="45" name="ZoneTexte 44"/>
          <p:cNvSpPr txBox="1"/>
          <p:nvPr/>
        </p:nvSpPr>
        <p:spPr>
          <a:xfrm>
            <a:off x="7665258" y="5963581"/>
            <a:ext cx="509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6</a:t>
            </a:r>
            <a:r>
              <a:rPr lang="fr-FR" sz="1200" dirty="0" smtClean="0"/>
              <a:t>%</a:t>
            </a:r>
            <a:endParaRPr lang="fr-FR" sz="1200" dirty="0"/>
          </a:p>
        </p:txBody>
      </p:sp>
      <p:sp>
        <p:nvSpPr>
          <p:cNvPr id="46" name="ZoneTexte 45"/>
          <p:cNvSpPr txBox="1"/>
          <p:nvPr/>
        </p:nvSpPr>
        <p:spPr>
          <a:xfrm>
            <a:off x="9305642" y="5966305"/>
            <a:ext cx="509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7</a:t>
            </a:r>
            <a:r>
              <a:rPr lang="fr-FR" sz="1200" dirty="0" smtClean="0"/>
              <a:t>%</a:t>
            </a:r>
            <a:endParaRPr lang="fr-FR" sz="1200" dirty="0"/>
          </a:p>
        </p:txBody>
      </p:sp>
      <p:sp>
        <p:nvSpPr>
          <p:cNvPr id="47" name="ZoneTexte 46"/>
          <p:cNvSpPr txBox="1"/>
          <p:nvPr/>
        </p:nvSpPr>
        <p:spPr>
          <a:xfrm>
            <a:off x="10964601" y="5966305"/>
            <a:ext cx="509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smtClean="0"/>
              <a:t>12%</a:t>
            </a:r>
          </a:p>
        </p:txBody>
      </p:sp>
    </p:spTree>
    <p:extLst>
      <p:ext uri="{BB962C8B-B14F-4D97-AF65-F5344CB8AC3E}">
        <p14:creationId xmlns:p14="http://schemas.microsoft.com/office/powerpoint/2010/main" val="256806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31504" y="-63500"/>
            <a:ext cx="9144000" cy="7556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2400" b="1" dirty="0" smtClean="0">
                <a:latin typeface="+mn-lt"/>
                <a:ea typeface="Adobe Heiti Std R" pitchFamily="34" charset="-128"/>
              </a:rPr>
              <a:t>Étude mécanistique</a:t>
            </a:r>
            <a:endParaRPr lang="fr-FR" sz="2400" b="1" dirty="0">
              <a:latin typeface="+mn-lt"/>
              <a:ea typeface="Adobe Heiti Std R" pitchFamily="34" charset="-128"/>
            </a:endParaRPr>
          </a:p>
        </p:txBody>
      </p:sp>
      <p:sp>
        <p:nvSpPr>
          <p:cNvPr id="41987" name="Espace réservé du numéro de diapositiv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629E737-EB52-46DA-A43A-94937D19B4AA}" type="slidenum">
              <a:rPr lang="en-US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US" altLang="fr-FR" sz="1200" dirty="0">
              <a:solidFill>
                <a:srgbClr val="898989"/>
              </a:solidFill>
            </a:endParaRPr>
          </a:p>
        </p:txBody>
      </p:sp>
      <p:sp>
        <p:nvSpPr>
          <p:cNvPr id="41988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0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1" name="Rectangle 4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2" name="Rectangle 4"/>
          <p:cNvSpPr>
            <a:spLocks noChangeArrowheads="1"/>
          </p:cNvSpPr>
          <p:nvPr/>
        </p:nvSpPr>
        <p:spPr bwMode="auto">
          <a:xfrm>
            <a:off x="4071484" y="5626406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3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4" name="Rectangle 6"/>
          <p:cNvSpPr>
            <a:spLocks noChangeArrowheads="1"/>
          </p:cNvSpPr>
          <p:nvPr/>
        </p:nvSpPr>
        <p:spPr bwMode="auto">
          <a:xfrm>
            <a:off x="2927350" y="4181475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5" name="Rectangle 2"/>
          <p:cNvSpPr>
            <a:spLocks noChangeArrowheads="1"/>
          </p:cNvSpPr>
          <p:nvPr/>
        </p:nvSpPr>
        <p:spPr bwMode="auto">
          <a:xfrm>
            <a:off x="2768600" y="189230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0" name="Line 7"/>
          <p:cNvSpPr>
            <a:spLocks noChangeShapeType="1"/>
          </p:cNvSpPr>
          <p:nvPr/>
        </p:nvSpPr>
        <p:spPr bwMode="auto">
          <a:xfrm>
            <a:off x="1524000" y="681038"/>
            <a:ext cx="106680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-25400" y="0"/>
            <a:ext cx="1763713" cy="7127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dirty="0" smtClean="0"/>
              <a:t>IV</a:t>
            </a:r>
            <a:r>
              <a:rPr lang="fr-FR" dirty="0" smtClean="0"/>
              <a:t>.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470162" y="1124744"/>
            <a:ext cx="5726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ym typeface="Wingdings" panose="05000000000000000000" pitchFamily="2" charset="2"/>
              </a:rPr>
              <a:t> Cristallisation d’un produit, validation de la stéréochimie</a:t>
            </a:r>
            <a:endParaRPr lang="fr-FR" dirty="0"/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9931736"/>
              </p:ext>
            </p:extLst>
          </p:nvPr>
        </p:nvGraphicFramePr>
        <p:xfrm>
          <a:off x="5168869" y="2590066"/>
          <a:ext cx="2669270" cy="194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765" name="CS ChemDraw Drawing" r:id="rId3" imgW="1334635" imgH="970175" progId="ChemDraw.Document.6.0">
                  <p:embed/>
                </p:oleObj>
              </mc:Choice>
              <mc:Fallback>
                <p:oleObj name="CS ChemDraw Drawing" r:id="rId3" imgW="1334635" imgH="97017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168869" y="2590066"/>
                        <a:ext cx="2669270" cy="1940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469999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31504" y="-63500"/>
            <a:ext cx="9144000" cy="7556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2400" b="1" dirty="0" smtClean="0">
                <a:latin typeface="+mn-lt"/>
                <a:ea typeface="Adobe Heiti Std R" pitchFamily="34" charset="-128"/>
              </a:rPr>
              <a:t>Étude mécanistique</a:t>
            </a:r>
            <a:endParaRPr lang="fr-FR" sz="2400" b="1" dirty="0">
              <a:latin typeface="+mn-lt"/>
              <a:ea typeface="Adobe Heiti Std R" pitchFamily="34" charset="-128"/>
            </a:endParaRPr>
          </a:p>
        </p:txBody>
      </p:sp>
      <p:sp>
        <p:nvSpPr>
          <p:cNvPr id="41987" name="Espace réservé du numéro de diapositiv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629E737-EB52-46DA-A43A-94937D19B4AA}" type="slidenum">
              <a:rPr lang="en-US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US" altLang="fr-FR" sz="1200" dirty="0">
              <a:solidFill>
                <a:srgbClr val="898989"/>
              </a:solidFill>
            </a:endParaRPr>
          </a:p>
        </p:txBody>
      </p:sp>
      <p:sp>
        <p:nvSpPr>
          <p:cNvPr id="41988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0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1" name="Rectangle 4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2" name="Rectangle 4"/>
          <p:cNvSpPr>
            <a:spLocks noChangeArrowheads="1"/>
          </p:cNvSpPr>
          <p:nvPr/>
        </p:nvSpPr>
        <p:spPr bwMode="auto">
          <a:xfrm>
            <a:off x="4071484" y="5626406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3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4" name="Rectangle 6"/>
          <p:cNvSpPr>
            <a:spLocks noChangeArrowheads="1"/>
          </p:cNvSpPr>
          <p:nvPr/>
        </p:nvSpPr>
        <p:spPr bwMode="auto">
          <a:xfrm>
            <a:off x="2927350" y="4181475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5" name="Rectangle 2"/>
          <p:cNvSpPr>
            <a:spLocks noChangeArrowheads="1"/>
          </p:cNvSpPr>
          <p:nvPr/>
        </p:nvSpPr>
        <p:spPr bwMode="auto">
          <a:xfrm>
            <a:off x="2768600" y="189230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0" name="Line 7"/>
          <p:cNvSpPr>
            <a:spLocks noChangeShapeType="1"/>
          </p:cNvSpPr>
          <p:nvPr/>
        </p:nvSpPr>
        <p:spPr bwMode="auto">
          <a:xfrm>
            <a:off x="1524000" y="681038"/>
            <a:ext cx="106680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-25400" y="0"/>
            <a:ext cx="1763713" cy="7127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dirty="0" smtClean="0"/>
              <a:t>IV</a:t>
            </a:r>
            <a:r>
              <a:rPr lang="fr-FR" dirty="0" smtClean="0"/>
              <a:t>.</a:t>
            </a:r>
            <a:endParaRPr lang="fr-FR" dirty="0"/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/>
        </p:nvGraphicFramePr>
        <p:xfrm>
          <a:off x="2063552" y="1688067"/>
          <a:ext cx="7292975" cy="4837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79" name="CS ChemDraw Drawing" r:id="rId3" imgW="5830243" imgH="3846115" progId="ChemDraw.Document.6.0">
                  <p:embed/>
                </p:oleObj>
              </mc:Choice>
              <mc:Fallback>
                <p:oleObj name="CS ChemDraw Drawing" r:id="rId3" imgW="5830243" imgH="3846115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63552" y="1688067"/>
                        <a:ext cx="7292975" cy="4837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470162" y="1124744"/>
            <a:ext cx="10399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ym typeface="Wingdings" panose="05000000000000000000" pitchFamily="2" charset="2"/>
              </a:rPr>
              <a:t> Expériences contrôles, détermination de l’espèce active (Rendements par RMN </a:t>
            </a:r>
            <a:r>
              <a:rPr lang="fr-FR" baseline="30000" dirty="0" smtClean="0">
                <a:sym typeface="Wingdings" panose="05000000000000000000" pitchFamily="2" charset="2"/>
              </a:rPr>
              <a:t>1</a:t>
            </a:r>
            <a:r>
              <a:rPr lang="fr-FR" dirty="0" smtClean="0">
                <a:sym typeface="Wingdings" panose="05000000000000000000" pitchFamily="2" charset="2"/>
              </a:rPr>
              <a:t>H du brut réactionnel)  </a:t>
            </a:r>
            <a:endParaRPr lang="fr-FR" dirty="0"/>
          </a:p>
        </p:txBody>
      </p:sp>
      <p:sp>
        <p:nvSpPr>
          <p:cNvPr id="7" name="Flèche droite 6"/>
          <p:cNvSpPr/>
          <p:nvPr/>
        </p:nvSpPr>
        <p:spPr>
          <a:xfrm>
            <a:off x="8737600" y="5733256"/>
            <a:ext cx="834951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9903303" y="5625374"/>
            <a:ext cx="2237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aseline="30000" dirty="0"/>
              <a:t>1</a:t>
            </a:r>
            <a:r>
              <a:rPr lang="fr-FR" dirty="0"/>
              <a:t>O</a:t>
            </a:r>
            <a:r>
              <a:rPr lang="fr-FR" baseline="-25000" dirty="0"/>
              <a:t>2</a:t>
            </a:r>
            <a:r>
              <a:rPr lang="fr-FR" dirty="0"/>
              <a:t> </a:t>
            </a:r>
            <a:r>
              <a:rPr lang="fr-FR" dirty="0" smtClean="0"/>
              <a:t>est l’espèce active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8995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Espace réservé du numéro de diapositiv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629E737-EB52-46DA-A43A-94937D19B4AA}" type="slidenum">
              <a:rPr lang="en-US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US" altLang="fr-FR" sz="1200">
              <a:solidFill>
                <a:srgbClr val="898989"/>
              </a:solidFill>
            </a:endParaRPr>
          </a:p>
        </p:txBody>
      </p:sp>
      <p:sp>
        <p:nvSpPr>
          <p:cNvPr id="41992" name="Rectangle 4"/>
          <p:cNvSpPr>
            <a:spLocks noChangeArrowheads="1"/>
          </p:cNvSpPr>
          <p:nvPr/>
        </p:nvSpPr>
        <p:spPr bwMode="auto">
          <a:xfrm>
            <a:off x="2640013" y="1200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4" name="Rectangle 6"/>
          <p:cNvSpPr>
            <a:spLocks noChangeArrowheads="1"/>
          </p:cNvSpPr>
          <p:nvPr/>
        </p:nvSpPr>
        <p:spPr bwMode="auto">
          <a:xfrm>
            <a:off x="2927350" y="4181475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5" name="Rectangle 2"/>
          <p:cNvSpPr>
            <a:spLocks noChangeArrowheads="1"/>
          </p:cNvSpPr>
          <p:nvPr/>
        </p:nvSpPr>
        <p:spPr bwMode="auto">
          <a:xfrm>
            <a:off x="2768600" y="189230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/>
        </p:nvGraphicFramePr>
        <p:xfrm>
          <a:off x="3052763" y="1916113"/>
          <a:ext cx="6127750" cy="1427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789" name="CS ChemDraw Drawing" r:id="rId3" imgW="4900753" imgH="1134807" progId="ChemDraw.Document.6.0">
                  <p:embed/>
                </p:oleObj>
              </mc:Choice>
              <mc:Fallback>
                <p:oleObj name="CS ChemDraw Drawing" r:id="rId3" imgW="4900753" imgH="113480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52763" y="1916113"/>
                        <a:ext cx="6127750" cy="1427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6" name="Tableau 1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20774315"/>
                  </p:ext>
                </p:extLst>
              </p:nvPr>
            </p:nvGraphicFramePr>
            <p:xfrm>
              <a:off x="470163" y="3819873"/>
              <a:ext cx="10810412" cy="216954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17325">
                      <a:extLst>
                        <a:ext uri="{9D8B030D-6E8A-4147-A177-3AD203B41FA5}">
                          <a16:colId xmlns:a16="http://schemas.microsoft.com/office/drawing/2014/main" xmlns="" val="20000"/>
                        </a:ext>
                      </a:extLst>
                    </a:gridCol>
                    <a:gridCol w="1310948">
                      <a:extLst>
                        <a:ext uri="{9D8B030D-6E8A-4147-A177-3AD203B41FA5}">
                          <a16:colId xmlns:a16="http://schemas.microsoft.com/office/drawing/2014/main" xmlns="" val="20001"/>
                        </a:ext>
                      </a:extLst>
                    </a:gridCol>
                    <a:gridCol w="1062788">
                      <a:extLst>
                        <a:ext uri="{9D8B030D-6E8A-4147-A177-3AD203B41FA5}">
                          <a16:colId xmlns:a16="http://schemas.microsoft.com/office/drawing/2014/main" xmlns="" val="20002"/>
                        </a:ext>
                      </a:extLst>
                    </a:gridCol>
                    <a:gridCol w="869647">
                      <a:extLst>
                        <a:ext uri="{9D8B030D-6E8A-4147-A177-3AD203B41FA5}">
                          <a16:colId xmlns:a16="http://schemas.microsoft.com/office/drawing/2014/main" xmlns="" val="20003"/>
                        </a:ext>
                      </a:extLst>
                    </a:gridCol>
                    <a:gridCol w="699722">
                      <a:extLst>
                        <a:ext uri="{9D8B030D-6E8A-4147-A177-3AD203B41FA5}">
                          <a16:colId xmlns:a16="http://schemas.microsoft.com/office/drawing/2014/main" xmlns="" val="20004"/>
                        </a:ext>
                      </a:extLst>
                    </a:gridCol>
                    <a:gridCol w="1079461">
                      <a:extLst>
                        <a:ext uri="{9D8B030D-6E8A-4147-A177-3AD203B41FA5}">
                          <a16:colId xmlns:a16="http://schemas.microsoft.com/office/drawing/2014/main" xmlns="" val="20005"/>
                        </a:ext>
                      </a:extLst>
                    </a:gridCol>
                    <a:gridCol w="1562055">
                      <a:extLst>
                        <a:ext uri="{9D8B030D-6E8A-4147-A177-3AD203B41FA5}">
                          <a16:colId xmlns:a16="http://schemas.microsoft.com/office/drawing/2014/main" xmlns="" val="20006"/>
                        </a:ext>
                      </a:extLst>
                    </a:gridCol>
                    <a:gridCol w="1664122">
                      <a:extLst>
                        <a:ext uri="{9D8B030D-6E8A-4147-A177-3AD203B41FA5}">
                          <a16:colId xmlns:a16="http://schemas.microsoft.com/office/drawing/2014/main" xmlns="" val="20007"/>
                        </a:ext>
                      </a:extLst>
                    </a:gridCol>
                    <a:gridCol w="1544344">
                      <a:extLst>
                        <a:ext uri="{9D8B030D-6E8A-4147-A177-3AD203B41FA5}">
                          <a16:colId xmlns:a16="http://schemas.microsoft.com/office/drawing/2014/main" xmlns="" val="2000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/>
                            <a:t>Numéro</a:t>
                          </a:r>
                          <a:endParaRPr lang="fr-F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/>
                            <a:t>Référence</a:t>
                          </a:r>
                          <a:endParaRPr lang="fr-F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Cs</a:t>
                          </a:r>
                          <a:r>
                            <a:rPr lang="fr-FR" baseline="-25000" dirty="0"/>
                            <a:t>2</a:t>
                          </a:r>
                          <a:r>
                            <a:rPr lang="fr-FR" baseline="0" dirty="0"/>
                            <a:t>CO</a:t>
                          </a:r>
                          <a:r>
                            <a:rPr lang="fr-FR" baseline="-25000" dirty="0"/>
                            <a:t>3</a:t>
                          </a:r>
                          <a:endParaRPr lang="fr-F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RB </a:t>
                          </a:r>
                          <a:endParaRPr lang="fr-FR" dirty="0">
                            <a:solidFill>
                              <a:srgbClr val="60E21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dirty="0">
                              <a:solidFill>
                                <a:srgbClr val="60E211"/>
                              </a:solidFill>
                            </a:rPr>
                            <a:t>LED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O</a:t>
                          </a:r>
                          <a:r>
                            <a:rPr lang="fr-FR" baseline="-25000" dirty="0"/>
                            <a:t>2</a:t>
                          </a:r>
                          <a:endParaRPr lang="fr-F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Conversion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err="1"/>
                            <a:t>Rdt</a:t>
                          </a:r>
                          <a:r>
                            <a:rPr lang="fr-FR" dirty="0"/>
                            <a:t> </a:t>
                          </a:r>
                          <a:r>
                            <a:rPr lang="fr-FR" dirty="0" smtClean="0"/>
                            <a:t>alcool</a:t>
                          </a:r>
                          <a:endParaRPr lang="fr-F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err="1"/>
                            <a:t>Rdt</a:t>
                          </a:r>
                          <a:r>
                            <a:rPr lang="fr-FR" dirty="0"/>
                            <a:t> </a:t>
                          </a:r>
                          <a:r>
                            <a:rPr lang="fr-FR" dirty="0" smtClean="0"/>
                            <a:t>époxyde</a:t>
                          </a:r>
                          <a:endParaRPr lang="fr-FR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VC2106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fr-FR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fr-FR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fr-FR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dirty="0" err="1">
                              <a:solidFill>
                                <a:schemeClr val="tx1"/>
                              </a:solidFill>
                            </a:rPr>
                            <a:t>n.r</a:t>
                          </a:r>
                          <a:r>
                            <a:rPr lang="fr-FR" dirty="0">
                              <a:solidFill>
                                <a:schemeClr val="tx1"/>
                              </a:solidFill>
                            </a:rPr>
                            <a:t>.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-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-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VC2105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fr-FR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fr-FR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fr-FR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err="1">
                              <a:solidFill>
                                <a:schemeClr val="tx1"/>
                              </a:solidFill>
                            </a:rPr>
                            <a:t>n.r</a:t>
                          </a:r>
                          <a:r>
                            <a:rPr lang="fr-FR" dirty="0">
                              <a:solidFill>
                                <a:schemeClr val="tx1"/>
                              </a:solidFill>
                            </a:rPr>
                            <a:t>.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-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-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LJP1108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</m:oMath>
                            </m:oMathPara>
                          </a14:m>
                          <a:endParaRPr lang="fr-FR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fr-FR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fr-FR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fr-FR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dirty="0">
                              <a:solidFill>
                                <a:schemeClr val="tx1"/>
                              </a:solidFill>
                            </a:rPr>
                            <a:t>37%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15% </a:t>
                          </a:r>
                          <a:r>
                            <a:rPr lang="fr-FR" i="1" dirty="0" err="1" smtClean="0"/>
                            <a:t>hydroperoxyde</a:t>
                          </a:r>
                          <a:endParaRPr lang="fr-FR" i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-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100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XXX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fr-FR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fr-FR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fr-FR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fr-F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fr-F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fr-FR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10004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6" name="Tableau 1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20774315"/>
                  </p:ext>
                </p:extLst>
              </p:nvPr>
            </p:nvGraphicFramePr>
            <p:xfrm>
              <a:off x="470163" y="3819873"/>
              <a:ext cx="10810412" cy="216954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17325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20000"/>
                        </a:ext>
                      </a:extLst>
                    </a:gridCol>
                    <a:gridCol w="1310948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20001"/>
                        </a:ext>
                      </a:extLst>
                    </a:gridCol>
                    <a:gridCol w="1062788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20002"/>
                        </a:ext>
                      </a:extLst>
                    </a:gridCol>
                    <a:gridCol w="869647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20003"/>
                        </a:ext>
                      </a:extLst>
                    </a:gridCol>
                    <a:gridCol w="699722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20004"/>
                        </a:ext>
                      </a:extLst>
                    </a:gridCol>
                    <a:gridCol w="1079461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20005"/>
                        </a:ext>
                      </a:extLst>
                    </a:gridCol>
                    <a:gridCol w="1562055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20006"/>
                        </a:ext>
                      </a:extLst>
                    </a:gridCol>
                    <a:gridCol w="1664122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20007"/>
                        </a:ext>
                      </a:extLst>
                    </a:gridCol>
                    <a:gridCol w="1544344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2000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/>
                            <a:t>Numéro</a:t>
                          </a:r>
                          <a:endParaRPr lang="fr-F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/>
                            <a:t>Référence</a:t>
                          </a:r>
                          <a:endParaRPr lang="fr-F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Cs</a:t>
                          </a:r>
                          <a:r>
                            <a:rPr lang="fr-FR" baseline="-25000" dirty="0"/>
                            <a:t>2</a:t>
                          </a:r>
                          <a:r>
                            <a:rPr lang="fr-FR" baseline="0" dirty="0"/>
                            <a:t>CO</a:t>
                          </a:r>
                          <a:r>
                            <a:rPr lang="fr-FR" baseline="-25000" dirty="0"/>
                            <a:t>3</a:t>
                          </a:r>
                          <a:endParaRPr lang="fr-F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RB </a:t>
                          </a:r>
                          <a:endParaRPr lang="fr-FR" dirty="0">
                            <a:solidFill>
                              <a:srgbClr val="60E21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dirty="0">
                              <a:solidFill>
                                <a:srgbClr val="60E211"/>
                              </a:solidFill>
                            </a:rPr>
                            <a:t>LED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O</a:t>
                          </a:r>
                          <a:r>
                            <a:rPr lang="fr-FR" baseline="-25000" dirty="0"/>
                            <a:t>2</a:t>
                          </a:r>
                          <a:endParaRPr lang="fr-F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Conversion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err="1"/>
                            <a:t>Rdt</a:t>
                          </a:r>
                          <a:r>
                            <a:rPr lang="fr-FR" dirty="0"/>
                            <a:t> </a:t>
                          </a:r>
                          <a:r>
                            <a:rPr lang="fr-FR" dirty="0" smtClean="0"/>
                            <a:t>alcool</a:t>
                          </a:r>
                          <a:endParaRPr lang="fr-F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err="1"/>
                            <a:t>Rdt</a:t>
                          </a:r>
                          <a:r>
                            <a:rPr lang="fr-FR" dirty="0"/>
                            <a:t> </a:t>
                          </a:r>
                          <a:r>
                            <a:rPr lang="fr-FR" dirty="0" smtClean="0"/>
                            <a:t>époxyde</a:t>
                          </a:r>
                          <a:endParaRPr lang="fr-FR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0000"/>
                      </a:ext>
                    </a:extLst>
                  </a:tr>
                  <a:tr h="38620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VC2106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220115" t="-101563" r="-702299" b="-3843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389510" t="-101563" r="-754545" b="-3843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608696" t="-101563" r="-838261" b="-3843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460452" t="-101563" r="-444633" b="-3843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dirty="0" err="1">
                              <a:solidFill>
                                <a:schemeClr val="tx1"/>
                              </a:solidFill>
                            </a:rPr>
                            <a:t>n.r</a:t>
                          </a:r>
                          <a:r>
                            <a:rPr lang="fr-FR" dirty="0">
                              <a:solidFill>
                                <a:schemeClr val="tx1"/>
                              </a:solidFill>
                            </a:rPr>
                            <a:t>.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-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-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0001"/>
                      </a:ext>
                    </a:extLst>
                  </a:tr>
                  <a:tr h="38620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VC2105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220115" t="-204762" r="-702299" b="-2904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389510" t="-204762" r="-754545" b="-2904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608696" t="-204762" r="-838261" b="-2904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460452" t="-204762" r="-444633" b="-2904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err="1">
                              <a:solidFill>
                                <a:schemeClr val="tx1"/>
                              </a:solidFill>
                            </a:rPr>
                            <a:t>n.r</a:t>
                          </a:r>
                          <a:r>
                            <a:rPr lang="fr-FR" dirty="0">
                              <a:solidFill>
                                <a:schemeClr val="tx1"/>
                              </a:solidFill>
                            </a:rPr>
                            <a:t>.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-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-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0002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LJP1108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220115" t="-182857" r="-702299" b="-7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389510" t="-182857" r="-754545" b="-7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608696" t="-182857" r="-838261" b="-7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460452" t="-182857" r="-444633" b="-7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dirty="0">
                              <a:solidFill>
                                <a:schemeClr val="tx1"/>
                              </a:solidFill>
                            </a:rPr>
                            <a:t>37%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15% </a:t>
                          </a:r>
                          <a:r>
                            <a:rPr lang="fr-FR" i="1" dirty="0" err="1" smtClean="0"/>
                            <a:t>hydroperoxyde</a:t>
                          </a:r>
                          <a:endParaRPr lang="fr-FR" i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-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0003"/>
                      </a:ext>
                    </a:extLst>
                  </a:tr>
                  <a:tr h="38620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XXX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220115" t="-464063" r="-702299" b="-218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389510" t="-464063" r="-754545" b="-218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608696" t="-464063" r="-838261" b="-218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 rotWithShape="0">
                          <a:blip r:embed="rId5"/>
                          <a:stretch>
                            <a:fillRect l="-460452" t="-464063" r="-444633" b="-218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fr-FR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fr-F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fr-FR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000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524000" y="-63500"/>
            <a:ext cx="9144000" cy="7556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2400" b="1" dirty="0" smtClean="0">
                <a:latin typeface="+mn-lt"/>
                <a:ea typeface="Adobe Heiti Std R" pitchFamily="34" charset="-128"/>
              </a:rPr>
              <a:t>Mécanisme réactionnel</a:t>
            </a:r>
            <a:endParaRPr lang="fr-FR" sz="2400" b="1" dirty="0">
              <a:latin typeface="+mn-lt"/>
              <a:ea typeface="Adobe Heiti Std R" pitchFamily="34" charset="-128"/>
            </a:endParaRP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6" name="Line 7"/>
          <p:cNvSpPr>
            <a:spLocks noChangeShapeType="1"/>
          </p:cNvSpPr>
          <p:nvPr/>
        </p:nvSpPr>
        <p:spPr bwMode="auto">
          <a:xfrm>
            <a:off x="1524000" y="681038"/>
            <a:ext cx="106680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7" name="Rectangle 26"/>
          <p:cNvSpPr/>
          <p:nvPr/>
        </p:nvSpPr>
        <p:spPr>
          <a:xfrm>
            <a:off x="-25400" y="0"/>
            <a:ext cx="1763713" cy="7127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dirty="0" smtClean="0"/>
              <a:t>IV.</a:t>
            </a:r>
            <a:endParaRPr lang="fr-FR" dirty="0"/>
          </a:p>
        </p:txBody>
      </p:sp>
      <p:sp>
        <p:nvSpPr>
          <p:cNvPr id="28" name="ZoneTexte 27"/>
          <p:cNvSpPr txBox="1"/>
          <p:nvPr/>
        </p:nvSpPr>
        <p:spPr>
          <a:xfrm>
            <a:off x="470162" y="1124744"/>
            <a:ext cx="6403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ym typeface="Wingdings" panose="05000000000000000000" pitchFamily="2" charset="2"/>
              </a:rPr>
              <a:t> Expériences contrôles (Rendement RMN </a:t>
            </a:r>
            <a:r>
              <a:rPr lang="fr-FR" baseline="30000" dirty="0" smtClean="0">
                <a:sym typeface="Wingdings" panose="05000000000000000000" pitchFamily="2" charset="2"/>
              </a:rPr>
              <a:t>1</a:t>
            </a:r>
            <a:r>
              <a:rPr lang="fr-FR" dirty="0" smtClean="0">
                <a:sym typeface="Wingdings" panose="05000000000000000000" pitchFamily="2" charset="2"/>
              </a:rPr>
              <a:t>H, [Rendement isolé])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998914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Espace réservé du numéro de diapositiv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629E737-EB52-46DA-A43A-94937D19B4AA}" type="slidenum">
              <a:rPr lang="en-US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US" altLang="fr-FR" sz="1200">
              <a:solidFill>
                <a:srgbClr val="898989"/>
              </a:solidFill>
            </a:endParaRPr>
          </a:p>
        </p:txBody>
      </p:sp>
      <p:sp>
        <p:nvSpPr>
          <p:cNvPr id="41994" name="Rectangle 6"/>
          <p:cNvSpPr>
            <a:spLocks noChangeArrowheads="1"/>
          </p:cNvSpPr>
          <p:nvPr/>
        </p:nvSpPr>
        <p:spPr bwMode="auto">
          <a:xfrm>
            <a:off x="2927350" y="4181475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5" name="Rectangle 2"/>
          <p:cNvSpPr>
            <a:spLocks noChangeArrowheads="1"/>
          </p:cNvSpPr>
          <p:nvPr/>
        </p:nvSpPr>
        <p:spPr bwMode="auto">
          <a:xfrm>
            <a:off x="2768600" y="189230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3" name="Tableau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87028463"/>
                  </p:ext>
                </p:extLst>
              </p:nvPr>
            </p:nvGraphicFramePr>
            <p:xfrm>
              <a:off x="1276648" y="4254955"/>
              <a:ext cx="8899949" cy="191566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35838">
                      <a:extLst>
                        <a:ext uri="{9D8B030D-6E8A-4147-A177-3AD203B41FA5}">
                          <a16:colId xmlns:a16="http://schemas.microsoft.com/office/drawing/2014/main" xmlns="" val="20000"/>
                        </a:ext>
                      </a:extLst>
                    </a:gridCol>
                    <a:gridCol w="1180973">
                      <a:extLst>
                        <a:ext uri="{9D8B030D-6E8A-4147-A177-3AD203B41FA5}">
                          <a16:colId xmlns:a16="http://schemas.microsoft.com/office/drawing/2014/main" xmlns="" val="20001"/>
                        </a:ext>
                      </a:extLst>
                    </a:gridCol>
                    <a:gridCol w="874967">
                      <a:extLst>
                        <a:ext uri="{9D8B030D-6E8A-4147-A177-3AD203B41FA5}">
                          <a16:colId xmlns:a16="http://schemas.microsoft.com/office/drawing/2014/main" xmlns="" val="20002"/>
                        </a:ext>
                      </a:extLst>
                    </a:gridCol>
                    <a:gridCol w="1063943">
                      <a:extLst>
                        <a:ext uri="{9D8B030D-6E8A-4147-A177-3AD203B41FA5}">
                          <a16:colId xmlns:a16="http://schemas.microsoft.com/office/drawing/2014/main" xmlns="" val="20003"/>
                        </a:ext>
                      </a:extLst>
                    </a:gridCol>
                    <a:gridCol w="1116774">
                      <a:extLst>
                        <a:ext uri="{9D8B030D-6E8A-4147-A177-3AD203B41FA5}">
                          <a16:colId xmlns:a16="http://schemas.microsoft.com/office/drawing/2014/main" xmlns="" val="20004"/>
                        </a:ext>
                      </a:extLst>
                    </a:gridCol>
                    <a:gridCol w="1286002">
                      <a:extLst>
                        <a:ext uri="{9D8B030D-6E8A-4147-A177-3AD203B41FA5}">
                          <a16:colId xmlns:a16="http://schemas.microsoft.com/office/drawing/2014/main" xmlns="" val="20005"/>
                        </a:ext>
                      </a:extLst>
                    </a:gridCol>
                    <a:gridCol w="1272519">
                      <a:extLst>
                        <a:ext uri="{9D8B030D-6E8A-4147-A177-3AD203B41FA5}">
                          <a16:colId xmlns:a16="http://schemas.microsoft.com/office/drawing/2014/main" xmlns="" val="20006"/>
                        </a:ext>
                      </a:extLst>
                    </a:gridCol>
                    <a:gridCol w="1368933">
                      <a:extLst>
                        <a:ext uri="{9D8B030D-6E8A-4147-A177-3AD203B41FA5}">
                          <a16:colId xmlns:a16="http://schemas.microsoft.com/office/drawing/2014/main" xmlns="" val="2000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Entry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Reference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Cs</a:t>
                          </a:r>
                          <a:r>
                            <a:rPr lang="fr-FR" baseline="-25000" dirty="0"/>
                            <a:t>2</a:t>
                          </a:r>
                          <a:r>
                            <a:rPr lang="fr-FR" baseline="0" dirty="0"/>
                            <a:t>CO</a:t>
                          </a:r>
                          <a:r>
                            <a:rPr lang="fr-FR" baseline="-25000" dirty="0"/>
                            <a:t>3</a:t>
                          </a:r>
                          <a:endParaRPr lang="fr-F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RB + </a:t>
                          </a:r>
                          <a:r>
                            <a:rPr lang="fr-FR" dirty="0">
                              <a:solidFill>
                                <a:srgbClr val="60E211"/>
                              </a:solidFill>
                            </a:rPr>
                            <a:t>LED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O</a:t>
                          </a:r>
                          <a:r>
                            <a:rPr lang="fr-FR" baseline="-25000" dirty="0"/>
                            <a:t>2</a:t>
                          </a:r>
                          <a:endParaRPr lang="fr-F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Conversion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err="1"/>
                            <a:t>Rdt</a:t>
                          </a:r>
                          <a:r>
                            <a:rPr lang="fr-FR" dirty="0"/>
                            <a:t> </a:t>
                          </a:r>
                          <a:r>
                            <a:rPr lang="fr-FR" dirty="0" err="1"/>
                            <a:t>alcohol</a:t>
                          </a:r>
                          <a:endParaRPr lang="fr-F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err="1"/>
                            <a:t>Rdt</a:t>
                          </a:r>
                          <a:r>
                            <a:rPr lang="fr-FR" dirty="0"/>
                            <a:t> </a:t>
                          </a:r>
                          <a:r>
                            <a:rPr lang="fr-FR" dirty="0" err="1"/>
                            <a:t>epoxide</a:t>
                          </a:r>
                          <a:endParaRPr lang="fr-FR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100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VC2083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fr-FR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</m:oMath>
                            </m:oMathPara>
                          </a14:m>
                          <a:endParaRPr lang="fr-FR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dirty="0">
                              <a:solidFill>
                                <a:schemeClr val="tx1"/>
                              </a:solidFill>
                            </a:rPr>
                            <a:t>100%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25%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12%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100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VC2084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fr-FR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fr-FR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</m:oMath>
                            </m:oMathPara>
                          </a14:m>
                          <a:endParaRPr lang="fr-FR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>
                              <a:solidFill>
                                <a:schemeClr val="tx1"/>
                              </a:solidFill>
                            </a:rPr>
                            <a:t>65%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38%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15%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100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VC2087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</m:oMath>
                            </m:oMathPara>
                          </a14:m>
                          <a:endParaRPr lang="fr-FR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fr-FR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</m:oMath>
                            </m:oMathPara>
                          </a14:m>
                          <a:endParaRPr lang="fr-FR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dirty="0">
                              <a:solidFill>
                                <a:schemeClr val="tx1"/>
                              </a:solidFill>
                            </a:rPr>
                            <a:t>?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1%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1%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1000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VC2088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</m:oMath>
                            </m:oMathPara>
                          </a14:m>
                          <a:endParaRPr lang="fr-FR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fr-FR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b="0" i="1" smtClean="0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</a:rPr>
                                  <m:t>√</m:t>
                                </m:r>
                              </m:oMath>
                            </m:oMathPara>
                          </a14:m>
                          <a:endParaRPr lang="fr-FR" dirty="0">
                            <a:solidFill>
                              <a:schemeClr val="accent3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dirty="0">
                              <a:solidFill>
                                <a:schemeClr val="tx1"/>
                              </a:solidFill>
                            </a:rPr>
                            <a:t>33%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11%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2%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10004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3" name="Tableau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87028463"/>
                  </p:ext>
                </p:extLst>
              </p:nvPr>
            </p:nvGraphicFramePr>
            <p:xfrm>
              <a:off x="1276648" y="4254955"/>
              <a:ext cx="8899949" cy="191566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35838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20000"/>
                        </a:ext>
                      </a:extLst>
                    </a:gridCol>
                    <a:gridCol w="1180973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20001"/>
                        </a:ext>
                      </a:extLst>
                    </a:gridCol>
                    <a:gridCol w="874967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20002"/>
                        </a:ext>
                      </a:extLst>
                    </a:gridCol>
                    <a:gridCol w="1063943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20003"/>
                        </a:ext>
                      </a:extLst>
                    </a:gridCol>
                    <a:gridCol w="1116774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20004"/>
                        </a:ext>
                      </a:extLst>
                    </a:gridCol>
                    <a:gridCol w="1286002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20005"/>
                        </a:ext>
                      </a:extLst>
                    </a:gridCol>
                    <a:gridCol w="1272519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20006"/>
                        </a:ext>
                      </a:extLst>
                    </a:gridCol>
                    <a:gridCol w="1368933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2000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Entry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Reference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Cs</a:t>
                          </a:r>
                          <a:r>
                            <a:rPr lang="fr-FR" baseline="-25000" dirty="0"/>
                            <a:t>2</a:t>
                          </a:r>
                          <a:r>
                            <a:rPr lang="fr-FR" baseline="0" dirty="0"/>
                            <a:t>CO</a:t>
                          </a:r>
                          <a:r>
                            <a:rPr lang="fr-FR" baseline="-25000" dirty="0"/>
                            <a:t>3</a:t>
                          </a:r>
                          <a:endParaRPr lang="fr-F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RB + </a:t>
                          </a:r>
                          <a:r>
                            <a:rPr lang="fr-FR" dirty="0">
                              <a:solidFill>
                                <a:srgbClr val="60E211"/>
                              </a:solidFill>
                            </a:rPr>
                            <a:t>LED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O</a:t>
                          </a:r>
                          <a:r>
                            <a:rPr lang="fr-FR" baseline="-25000" dirty="0"/>
                            <a:t>2</a:t>
                          </a:r>
                          <a:endParaRPr lang="fr-F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Conversion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err="1"/>
                            <a:t>Rdt</a:t>
                          </a:r>
                          <a:r>
                            <a:rPr lang="fr-FR" dirty="0"/>
                            <a:t> </a:t>
                          </a:r>
                          <a:r>
                            <a:rPr lang="fr-FR" dirty="0" err="1"/>
                            <a:t>alcohol</a:t>
                          </a:r>
                          <a:endParaRPr lang="fr-FR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err="1"/>
                            <a:t>Rdt</a:t>
                          </a:r>
                          <a:r>
                            <a:rPr lang="fr-FR" dirty="0"/>
                            <a:t> </a:t>
                          </a:r>
                          <a:r>
                            <a:rPr lang="fr-FR" dirty="0" err="1"/>
                            <a:t>epoxide</a:t>
                          </a:r>
                          <a:endParaRPr lang="fr-FR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0000"/>
                      </a:ext>
                    </a:extLst>
                  </a:tr>
                  <a:tr h="38620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VC2083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 rotWithShape="0">
                          <a:blip r:embed="rId3"/>
                          <a:stretch>
                            <a:fillRect l="-220979" t="-101563" r="-704196" b="-3203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 rotWithShape="0">
                          <a:blip r:embed="rId3"/>
                          <a:stretch>
                            <a:fillRect l="-262286" t="-101563" r="-475429" b="-3203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 rotWithShape="0">
                          <a:blip r:embed="rId3"/>
                          <a:stretch>
                            <a:fillRect l="-346448" t="-101563" r="-354645" b="-3203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dirty="0">
                              <a:solidFill>
                                <a:schemeClr val="tx1"/>
                              </a:solidFill>
                            </a:rPr>
                            <a:t>100%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25%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12%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0001"/>
                      </a:ext>
                    </a:extLst>
                  </a:tr>
                  <a:tr h="38620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VC2084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 rotWithShape="0">
                          <a:blip r:embed="rId3"/>
                          <a:stretch>
                            <a:fillRect l="-220979" t="-201563" r="-704196" b="-2203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 rotWithShape="0">
                          <a:blip r:embed="rId3"/>
                          <a:stretch>
                            <a:fillRect l="-262286" t="-201563" r="-475429" b="-2203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 rotWithShape="0">
                          <a:blip r:embed="rId3"/>
                          <a:stretch>
                            <a:fillRect l="-346448" t="-201563" r="-354645" b="-22031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>
                              <a:solidFill>
                                <a:schemeClr val="tx1"/>
                              </a:solidFill>
                            </a:rPr>
                            <a:t>65%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38%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15%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0002"/>
                      </a:ext>
                    </a:extLst>
                  </a:tr>
                  <a:tr h="38620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VC2087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 rotWithShape="0">
                          <a:blip r:embed="rId3"/>
                          <a:stretch>
                            <a:fillRect l="-220979" t="-306349" r="-704196" b="-1238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 rotWithShape="0">
                          <a:blip r:embed="rId3"/>
                          <a:stretch>
                            <a:fillRect l="-262286" t="-306349" r="-475429" b="-1238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 rotWithShape="0">
                          <a:blip r:embed="rId3"/>
                          <a:stretch>
                            <a:fillRect l="-346448" t="-306349" r="-354645" b="-1238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dirty="0">
                              <a:solidFill>
                                <a:schemeClr val="tx1"/>
                              </a:solidFill>
                            </a:rPr>
                            <a:t>?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1%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1%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0003"/>
                      </a:ext>
                    </a:extLst>
                  </a:tr>
                  <a:tr h="38620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4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VC2088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 rotWithShape="0">
                          <a:blip r:embed="rId3"/>
                          <a:stretch>
                            <a:fillRect l="-220979" t="-400000" r="-704196" b="-218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 rotWithShape="0">
                          <a:blip r:embed="rId3"/>
                          <a:stretch>
                            <a:fillRect l="-262286" t="-400000" r="-475429" b="-218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blipFill rotWithShape="0">
                          <a:blip r:embed="rId3"/>
                          <a:stretch>
                            <a:fillRect l="-346448" t="-400000" r="-354645" b="-218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dirty="0">
                              <a:solidFill>
                                <a:schemeClr val="tx1"/>
                              </a:solidFill>
                            </a:rPr>
                            <a:t>33%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11%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/>
                            <a:t>2%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000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ZoneTexte 6"/>
              <p:cNvSpPr txBox="1"/>
              <p:nvPr/>
            </p:nvSpPr>
            <p:spPr>
              <a:xfrm>
                <a:off x="10079873" y="5445224"/>
                <a:ext cx="18712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</m:oMath>
                </a14:m>
                <a:r>
                  <a:rPr lang="fr-FR" dirty="0"/>
                  <a:t> </a:t>
                </a:r>
                <a:r>
                  <a:rPr lang="fr-FR" dirty="0" smtClean="0"/>
                  <a:t>pas de réaction</a:t>
                </a:r>
                <a:endParaRPr lang="fr-FR" dirty="0"/>
              </a:p>
            </p:txBody>
          </p:sp>
        </mc:Choice>
        <mc:Fallback>
          <p:sp>
            <p:nvSpPr>
              <p:cNvPr id="7" name="ZoneTexte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9873" y="5445224"/>
                <a:ext cx="1871218" cy="369332"/>
              </a:xfrm>
              <a:prstGeom prst="rect">
                <a:avLst/>
              </a:prstGeom>
              <a:blipFill rotWithShape="0">
                <a:blip r:embed="rId4"/>
                <a:stretch>
                  <a:fillRect t="-8197" r="-2941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524000" y="-63500"/>
            <a:ext cx="9144000" cy="7556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2400" b="1" dirty="0" smtClean="0">
                <a:latin typeface="+mn-lt"/>
                <a:ea typeface="Adobe Heiti Std R" pitchFamily="34" charset="-128"/>
              </a:rPr>
              <a:t>Mécanisme réactionnel</a:t>
            </a:r>
            <a:endParaRPr lang="fr-FR" sz="2400" b="1" dirty="0">
              <a:latin typeface="+mn-lt"/>
              <a:ea typeface="Adobe Heiti Std R" pitchFamily="34" charset="-128"/>
            </a:endParaRPr>
          </a:p>
        </p:txBody>
      </p:sp>
      <p:sp>
        <p:nvSpPr>
          <p:cNvPr id="22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6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7" name="Line 7"/>
          <p:cNvSpPr>
            <a:spLocks noChangeShapeType="1"/>
          </p:cNvSpPr>
          <p:nvPr/>
        </p:nvSpPr>
        <p:spPr bwMode="auto">
          <a:xfrm>
            <a:off x="1524000" y="681038"/>
            <a:ext cx="106680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8" name="Rectangle 27"/>
          <p:cNvSpPr/>
          <p:nvPr/>
        </p:nvSpPr>
        <p:spPr>
          <a:xfrm>
            <a:off x="-25400" y="0"/>
            <a:ext cx="1763713" cy="7127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dirty="0" smtClean="0"/>
              <a:t>IV.</a:t>
            </a:r>
            <a:endParaRPr lang="fr-FR" dirty="0"/>
          </a:p>
        </p:txBody>
      </p:sp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6104058"/>
              </p:ext>
            </p:extLst>
          </p:nvPr>
        </p:nvGraphicFramePr>
        <p:xfrm>
          <a:off x="2853852" y="2292065"/>
          <a:ext cx="6484296" cy="12682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11" name="CS ChemDraw Drawing" r:id="rId5" imgW="5187437" imgH="1014569" progId="ChemDraw.Document.6.0">
                  <p:embed/>
                </p:oleObj>
              </mc:Choice>
              <mc:Fallback>
                <p:oleObj name="CS ChemDraw Drawing" r:id="rId5" imgW="5187437" imgH="1014569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53852" y="2292065"/>
                        <a:ext cx="6484296" cy="12682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ZoneTexte 28"/>
          <p:cNvSpPr txBox="1"/>
          <p:nvPr/>
        </p:nvSpPr>
        <p:spPr>
          <a:xfrm>
            <a:off x="470162" y="1124744"/>
            <a:ext cx="4644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ym typeface="Wingdings" panose="05000000000000000000" pitchFamily="2" charset="2"/>
              </a:rPr>
              <a:t> Expériences contrôles (Rendement RMN </a:t>
            </a:r>
            <a:r>
              <a:rPr lang="fr-FR" baseline="30000" dirty="0" smtClean="0">
                <a:sym typeface="Wingdings" panose="05000000000000000000" pitchFamily="2" charset="2"/>
              </a:rPr>
              <a:t>1</a:t>
            </a:r>
            <a:r>
              <a:rPr lang="fr-FR" dirty="0" smtClean="0">
                <a:sym typeface="Wingdings" panose="05000000000000000000" pitchFamily="2" charset="2"/>
              </a:rPr>
              <a:t>H)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453459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Espace réservé du numéro de diapositiv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629E737-EB52-46DA-A43A-94937D19B4AA}" type="slidenum">
              <a:rPr lang="en-US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US" altLang="fr-FR" sz="1200">
              <a:solidFill>
                <a:srgbClr val="898989"/>
              </a:solidFill>
            </a:endParaRPr>
          </a:p>
        </p:txBody>
      </p:sp>
      <p:sp>
        <p:nvSpPr>
          <p:cNvPr id="41992" name="Rectangle 4"/>
          <p:cNvSpPr>
            <a:spLocks noChangeArrowheads="1"/>
          </p:cNvSpPr>
          <p:nvPr/>
        </p:nvSpPr>
        <p:spPr bwMode="auto">
          <a:xfrm>
            <a:off x="2640013" y="1200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4" name="Rectangle 6"/>
          <p:cNvSpPr>
            <a:spLocks noChangeArrowheads="1"/>
          </p:cNvSpPr>
          <p:nvPr/>
        </p:nvSpPr>
        <p:spPr bwMode="auto">
          <a:xfrm>
            <a:off x="2927350" y="4181475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5" name="Rectangle 2"/>
          <p:cNvSpPr>
            <a:spLocks noChangeArrowheads="1"/>
          </p:cNvSpPr>
          <p:nvPr/>
        </p:nvSpPr>
        <p:spPr bwMode="auto">
          <a:xfrm>
            <a:off x="2768600" y="189230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graphicFrame>
        <p:nvGraphicFramePr>
          <p:cNvPr id="18" name="Objet 17"/>
          <p:cNvGraphicFramePr>
            <a:graphicFrameLocks noChangeAspect="1"/>
          </p:cNvGraphicFramePr>
          <p:nvPr/>
        </p:nvGraphicFramePr>
        <p:xfrm>
          <a:off x="2719388" y="2527300"/>
          <a:ext cx="6413500" cy="316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35" name="CS ChemDraw Drawing" r:id="rId3" imgW="5128185" imgH="2512762" progId="ChemDraw.Document.6.0">
                  <p:embed/>
                </p:oleObj>
              </mc:Choice>
              <mc:Fallback>
                <p:oleObj name="CS ChemDraw Drawing" r:id="rId3" imgW="5128185" imgH="2512762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19388" y="2527300"/>
                        <a:ext cx="6413500" cy="3162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524000" y="-63500"/>
            <a:ext cx="9144000" cy="7556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2400" b="1" dirty="0" smtClean="0">
                <a:latin typeface="+mn-lt"/>
                <a:ea typeface="Adobe Heiti Std R" pitchFamily="34" charset="-128"/>
              </a:rPr>
              <a:t>Mécanisme réactionnel</a:t>
            </a:r>
            <a:endParaRPr lang="fr-FR" sz="2400" b="1" dirty="0">
              <a:latin typeface="+mn-lt"/>
              <a:ea typeface="Adobe Heiti Std R" pitchFamily="34" charset="-128"/>
            </a:endParaRP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6" name="Line 7"/>
          <p:cNvSpPr>
            <a:spLocks noChangeShapeType="1"/>
          </p:cNvSpPr>
          <p:nvPr/>
        </p:nvSpPr>
        <p:spPr bwMode="auto">
          <a:xfrm>
            <a:off x="1524000" y="681038"/>
            <a:ext cx="106680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7" name="Rectangle 26"/>
          <p:cNvSpPr/>
          <p:nvPr/>
        </p:nvSpPr>
        <p:spPr>
          <a:xfrm>
            <a:off x="-25400" y="0"/>
            <a:ext cx="1763713" cy="7127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dirty="0" smtClean="0"/>
              <a:t>IV.</a:t>
            </a:r>
            <a:endParaRPr lang="fr-FR" dirty="0"/>
          </a:p>
        </p:txBody>
      </p:sp>
      <p:sp>
        <p:nvSpPr>
          <p:cNvPr id="28" name="ZoneTexte 27"/>
          <p:cNvSpPr txBox="1"/>
          <p:nvPr/>
        </p:nvSpPr>
        <p:spPr>
          <a:xfrm>
            <a:off x="470162" y="1124744"/>
            <a:ext cx="6367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ym typeface="Wingdings" panose="05000000000000000000" pitchFamily="2" charset="2"/>
              </a:rPr>
              <a:t> Expériences de compétition réactionnelle (Rendement RMN </a:t>
            </a:r>
            <a:r>
              <a:rPr lang="fr-FR" baseline="30000" dirty="0" smtClean="0">
                <a:sym typeface="Wingdings" panose="05000000000000000000" pitchFamily="2" charset="2"/>
              </a:rPr>
              <a:t>1</a:t>
            </a:r>
            <a:r>
              <a:rPr lang="fr-FR" dirty="0" smtClean="0">
                <a:sym typeface="Wingdings" panose="05000000000000000000" pitchFamily="2" charset="2"/>
              </a:rPr>
              <a:t>H)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670434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301239" y="10750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263352" y="933069"/>
            <a:ext cx="6770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ym typeface="Wingdings" panose="05000000000000000000" pitchFamily="2" charset="2"/>
              </a:rPr>
              <a:t> </a:t>
            </a:r>
            <a:r>
              <a:rPr lang="fr-FR" dirty="0" err="1">
                <a:sym typeface="Wingdings" panose="05000000000000000000" pitchFamily="2" charset="2"/>
              </a:rPr>
              <a:t>Intramolecular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pathway</a:t>
            </a:r>
            <a:r>
              <a:rPr lang="fr-FR" dirty="0">
                <a:sym typeface="Wingdings" panose="05000000000000000000" pitchFamily="2" charset="2"/>
              </a:rPr>
              <a:t>: Michael addition on the </a:t>
            </a:r>
            <a:r>
              <a:rPr lang="fr-FR" dirty="0" err="1">
                <a:sym typeface="Wingdings" panose="05000000000000000000" pitchFamily="2" charset="2"/>
              </a:rPr>
              <a:t>less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hindered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side</a:t>
            </a:r>
            <a:endParaRPr lang="fr-FR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117035" y="139926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2857449"/>
              </p:ext>
            </p:extLst>
          </p:nvPr>
        </p:nvGraphicFramePr>
        <p:xfrm>
          <a:off x="1415480" y="1574866"/>
          <a:ext cx="9313298" cy="52826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59" name="CS ChemDraw Drawing" r:id="rId3" imgW="7761082" imgH="4402189" progId="ChemDraw.Document.6.0">
                  <p:embed/>
                </p:oleObj>
              </mc:Choice>
              <mc:Fallback>
                <p:oleObj name="CS ChemDraw Drawing" r:id="rId3" imgW="7761082" imgH="4402189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5480" y="1574866"/>
                        <a:ext cx="9313298" cy="528262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 bwMode="auto">
          <a:xfrm>
            <a:off x="1524000" y="-63500"/>
            <a:ext cx="91440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fr-FR" sz="2400" b="1" dirty="0" smtClean="0">
                <a:latin typeface="+mn-lt"/>
                <a:ea typeface="Adobe Heiti Std R" pitchFamily="34" charset="-128"/>
              </a:rPr>
              <a:t>Mécanisme réactionnel : modélisation</a:t>
            </a:r>
            <a:endParaRPr lang="fr-FR" sz="2400" b="1" dirty="0">
              <a:latin typeface="+mn-lt"/>
              <a:ea typeface="Adobe Heiti Std R" pitchFamily="34" charset="-128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3" name="Line 7"/>
          <p:cNvSpPr>
            <a:spLocks noChangeShapeType="1"/>
          </p:cNvSpPr>
          <p:nvPr/>
        </p:nvSpPr>
        <p:spPr bwMode="auto">
          <a:xfrm>
            <a:off x="1524000" y="681038"/>
            <a:ext cx="106680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-25400" y="0"/>
            <a:ext cx="1763713" cy="7127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dirty="0" smtClean="0"/>
              <a:t>IV.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410053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301239" y="10750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263352" y="831725"/>
            <a:ext cx="5708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ym typeface="Wingdings" panose="05000000000000000000" pitchFamily="2" charset="2"/>
              </a:rPr>
              <a:t> </a:t>
            </a:r>
            <a:r>
              <a:rPr lang="fr-FR" dirty="0" err="1">
                <a:sym typeface="Wingdings" panose="05000000000000000000" pitchFamily="2" charset="2"/>
              </a:rPr>
              <a:t>Intramolecular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pathway</a:t>
            </a:r>
            <a:r>
              <a:rPr lang="fr-FR" dirty="0">
                <a:sym typeface="Wingdings" panose="05000000000000000000" pitchFamily="2" charset="2"/>
              </a:rPr>
              <a:t>: Michael addition on the Ph </a:t>
            </a:r>
            <a:r>
              <a:rPr lang="fr-FR" dirty="0" err="1">
                <a:sym typeface="Wingdings" panose="05000000000000000000" pitchFamily="2" charset="2"/>
              </a:rPr>
              <a:t>side</a:t>
            </a:r>
            <a:endParaRPr lang="fr-FR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117035" y="139926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9838423"/>
              </p:ext>
            </p:extLst>
          </p:nvPr>
        </p:nvGraphicFramePr>
        <p:xfrm>
          <a:off x="1271464" y="1072894"/>
          <a:ext cx="9970373" cy="55830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884" name="CS ChemDraw Drawing" r:id="rId3" imgW="8308644" imgH="4652530" progId="ChemDraw.Document.6.0">
                  <p:embed/>
                </p:oleObj>
              </mc:Choice>
              <mc:Fallback>
                <p:oleObj name="CS ChemDraw Drawing" r:id="rId3" imgW="8308644" imgH="465253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1464" y="1072894"/>
                        <a:ext cx="9970373" cy="558303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itle 1"/>
          <p:cNvSpPr txBox="1">
            <a:spLocks/>
          </p:cNvSpPr>
          <p:nvPr/>
        </p:nvSpPr>
        <p:spPr bwMode="auto">
          <a:xfrm>
            <a:off x="1524000" y="-63500"/>
            <a:ext cx="91440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fr-FR" sz="2400" b="1" dirty="0" smtClean="0">
                <a:latin typeface="+mn-lt"/>
                <a:ea typeface="Adobe Heiti Std R" pitchFamily="34" charset="-128"/>
              </a:rPr>
              <a:t>Mécanisme réactionnel : modélisation</a:t>
            </a:r>
            <a:endParaRPr lang="fr-FR" sz="2400" b="1" dirty="0">
              <a:latin typeface="+mn-lt"/>
              <a:ea typeface="Adobe Heiti Std R" pitchFamily="34" charset="-128"/>
            </a:endParaRPr>
          </a:p>
        </p:txBody>
      </p:sp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1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2" name="Line 7"/>
          <p:cNvSpPr>
            <a:spLocks noChangeShapeType="1"/>
          </p:cNvSpPr>
          <p:nvPr/>
        </p:nvSpPr>
        <p:spPr bwMode="auto">
          <a:xfrm>
            <a:off x="1524000" y="681038"/>
            <a:ext cx="106680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-25400" y="0"/>
            <a:ext cx="1763713" cy="7127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dirty="0" smtClean="0"/>
              <a:t>IV.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5942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ce réservé du numéro de diapositiv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F18E9CB-C6F0-4D28-9947-06FD4CB07143}" type="slidenum">
              <a:rPr lang="en-US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fr-FR" sz="1200" smtClean="0">
              <a:solidFill>
                <a:srgbClr val="898989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560513" y="-63500"/>
            <a:ext cx="9144000" cy="7556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dirty="0" smtClean="0">
                <a:latin typeface="+mn-lt"/>
                <a:ea typeface="Adobe Heiti Std R" pitchFamily="34" charset="-128"/>
              </a:rPr>
              <a:t>Applications de </a:t>
            </a:r>
            <a:r>
              <a:rPr lang="en-US" sz="2400" b="1" dirty="0" err="1" smtClean="0">
                <a:latin typeface="+mn-lt"/>
                <a:ea typeface="Adobe Heiti Std R" pitchFamily="34" charset="-128"/>
              </a:rPr>
              <a:t>l’oxygène</a:t>
            </a:r>
            <a:r>
              <a:rPr lang="en-US" sz="2400" b="1" dirty="0" smtClean="0">
                <a:latin typeface="+mn-lt"/>
                <a:ea typeface="Adobe Heiti Std R" pitchFamily="34" charset="-128"/>
              </a:rPr>
              <a:t> </a:t>
            </a:r>
            <a:r>
              <a:rPr lang="en-US" sz="2400" b="1" dirty="0" err="1" smtClean="0">
                <a:latin typeface="+mn-lt"/>
                <a:ea typeface="Adobe Heiti Std R" pitchFamily="34" charset="-128"/>
              </a:rPr>
              <a:t>singulet</a:t>
            </a:r>
            <a:r>
              <a:rPr lang="en-US" sz="2400" b="1" dirty="0" smtClean="0">
                <a:latin typeface="+mn-lt"/>
                <a:ea typeface="Adobe Heiti Std R" pitchFamily="34" charset="-128"/>
              </a:rPr>
              <a:t> </a:t>
            </a:r>
            <a:r>
              <a:rPr lang="en-US" sz="2400" b="1" dirty="0" err="1" smtClean="0">
                <a:latin typeface="+mn-lt"/>
                <a:ea typeface="Adobe Heiti Std R" pitchFamily="34" charset="-128"/>
              </a:rPr>
              <a:t>en</a:t>
            </a:r>
            <a:r>
              <a:rPr lang="en-US" sz="2400" b="1" dirty="0" smtClean="0">
                <a:latin typeface="+mn-lt"/>
                <a:ea typeface="Adobe Heiti Std R" pitchFamily="34" charset="-128"/>
              </a:rPr>
              <a:t> </a:t>
            </a:r>
            <a:r>
              <a:rPr lang="en-US" sz="2400" b="1" dirty="0" err="1" smtClean="0">
                <a:latin typeface="+mn-lt"/>
                <a:ea typeface="Adobe Heiti Std R" pitchFamily="34" charset="-128"/>
              </a:rPr>
              <a:t>synthèse</a:t>
            </a:r>
            <a:r>
              <a:rPr lang="en-US" sz="2400" b="1" dirty="0" smtClean="0">
                <a:latin typeface="+mn-lt"/>
                <a:ea typeface="Adobe Heiti Std R" pitchFamily="34" charset="-128"/>
              </a:rPr>
              <a:t> </a:t>
            </a:r>
            <a:r>
              <a:rPr lang="en-US" sz="2400" b="1" dirty="0" err="1" smtClean="0">
                <a:latin typeface="+mn-lt"/>
                <a:ea typeface="Adobe Heiti Std R" pitchFamily="34" charset="-128"/>
              </a:rPr>
              <a:t>totale</a:t>
            </a:r>
            <a:r>
              <a:rPr lang="en-US" sz="2400" b="1" dirty="0" smtClean="0">
                <a:latin typeface="+mn-lt"/>
                <a:ea typeface="Adobe Heiti Std R" pitchFamily="34" charset="-128"/>
              </a:rPr>
              <a:t> </a:t>
            </a:r>
            <a:r>
              <a:rPr lang="en-US" sz="2400" b="1" dirty="0">
                <a:latin typeface="+mn-lt"/>
                <a:ea typeface="Adobe Heiti Std R" pitchFamily="34" charset="-128"/>
              </a:rPr>
              <a:t>– [4+2]</a:t>
            </a:r>
          </a:p>
        </p:txBody>
      </p:sp>
      <p:sp>
        <p:nvSpPr>
          <p:cNvPr id="29700" name="Rectangle 6"/>
          <p:cNvSpPr>
            <a:spLocks noChangeArrowheads="1"/>
          </p:cNvSpPr>
          <p:nvPr/>
        </p:nvSpPr>
        <p:spPr bwMode="auto">
          <a:xfrm>
            <a:off x="2424113" y="6450013"/>
            <a:ext cx="7354887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1300"/>
              <a:t>T. Fukuyama </a:t>
            </a:r>
            <a:r>
              <a:rPr lang="en-US" altLang="fr-FR" sz="1300" i="1"/>
              <a:t>and Coll. Angew. Chem. Int. Ed.</a:t>
            </a:r>
            <a:r>
              <a:rPr lang="en-US" altLang="fr-FR" sz="1300"/>
              <a:t> </a:t>
            </a:r>
            <a:r>
              <a:rPr lang="en-US" altLang="fr-FR" sz="1300" b="1"/>
              <a:t>2016</a:t>
            </a:r>
            <a:r>
              <a:rPr lang="en-US" altLang="fr-FR" sz="1300"/>
              <a:t>, </a:t>
            </a:r>
            <a:r>
              <a:rPr lang="en-US" altLang="fr-FR" sz="1300" i="1"/>
              <a:t>55</a:t>
            </a:r>
            <a:r>
              <a:rPr lang="en-US" altLang="fr-FR" sz="1300"/>
              <a:t>, 6915.</a:t>
            </a:r>
            <a:endParaRPr lang="fr-FR" altLang="fr-FR" sz="1300"/>
          </a:p>
        </p:txBody>
      </p:sp>
      <p:graphicFrame>
        <p:nvGraphicFramePr>
          <p:cNvPr id="29701" name="Obje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1789469"/>
              </p:ext>
            </p:extLst>
          </p:nvPr>
        </p:nvGraphicFramePr>
        <p:xfrm>
          <a:off x="2836863" y="2447925"/>
          <a:ext cx="6534150" cy="4003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39" name="CS ChemDraw Drawing" r:id="rId4" imgW="5937115" imgH="3640264" progId="ChemDraw.Document.6.0">
                  <p:embed/>
                </p:oleObj>
              </mc:Choice>
              <mc:Fallback>
                <p:oleObj name="CS ChemDraw Drawing" r:id="rId4" imgW="5937115" imgH="3640264" progId="ChemDraw.Document.6.0">
                  <p:embed/>
                  <p:pic>
                    <p:nvPicPr>
                      <p:cNvPr id="0" name="Obje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6863" y="2447925"/>
                        <a:ext cx="6534150" cy="4003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2" name="Objet 14"/>
          <p:cNvGraphicFramePr>
            <a:graphicFrameLocks noChangeAspect="1"/>
          </p:cNvGraphicFramePr>
          <p:nvPr/>
        </p:nvGraphicFramePr>
        <p:xfrm>
          <a:off x="2711450" y="830263"/>
          <a:ext cx="6831013" cy="137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40" name="CS ChemDraw Drawing" r:id="rId6" imgW="6205494" imgH="1252530" progId="ChemDraw.Document.6.0">
                  <p:embed/>
                </p:oleObj>
              </mc:Choice>
              <mc:Fallback>
                <p:oleObj name="CS ChemDraw Drawing" r:id="rId6" imgW="6205494" imgH="1252530" progId="ChemDraw.Document.6.0">
                  <p:embed/>
                  <p:pic>
                    <p:nvPicPr>
                      <p:cNvPr id="0" name="Obje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1450" y="830263"/>
                        <a:ext cx="6831013" cy="1377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3" name="Line 7"/>
          <p:cNvSpPr>
            <a:spLocks noChangeShapeType="1"/>
          </p:cNvSpPr>
          <p:nvPr/>
        </p:nvSpPr>
        <p:spPr bwMode="auto">
          <a:xfrm>
            <a:off x="1547813" y="681038"/>
            <a:ext cx="10644187" cy="53975"/>
          </a:xfrm>
          <a:prstGeom prst="line">
            <a:avLst/>
          </a:prstGeom>
          <a:noFill/>
          <a:ln w="571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0" y="1588"/>
            <a:ext cx="1763713" cy="71278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dirty="0"/>
              <a:t>Introduction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301239" y="10750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517555"/>
              </p:ext>
            </p:extLst>
          </p:nvPr>
        </p:nvGraphicFramePr>
        <p:xfrm>
          <a:off x="2063552" y="1372693"/>
          <a:ext cx="9238710" cy="53564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07" name="CS ChemDraw Drawing" r:id="rId3" imgW="7698925" imgH="4463695" progId="ChemDraw.Document.6.0">
                  <p:embed/>
                </p:oleObj>
              </mc:Choice>
              <mc:Fallback>
                <p:oleObj name="CS ChemDraw Drawing" r:id="rId3" imgW="7698925" imgH="4463695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3552" y="1372693"/>
                        <a:ext cx="9238710" cy="53564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335360" y="1209676"/>
            <a:ext cx="5497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ym typeface="Wingdings" panose="05000000000000000000" pitchFamily="2" charset="2"/>
              </a:rPr>
              <a:t> </a:t>
            </a:r>
            <a:r>
              <a:rPr lang="fr-FR" dirty="0" err="1">
                <a:sym typeface="Wingdings" panose="05000000000000000000" pitchFamily="2" charset="2"/>
              </a:rPr>
              <a:t>Intermolecular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pathway</a:t>
            </a:r>
            <a:r>
              <a:rPr lang="fr-FR" dirty="0">
                <a:sym typeface="Wingdings" panose="05000000000000000000" pitchFamily="2" charset="2"/>
              </a:rPr>
              <a:t>: First </a:t>
            </a:r>
            <a:r>
              <a:rPr lang="fr-FR" dirty="0" err="1">
                <a:sym typeface="Wingdings" panose="05000000000000000000" pitchFamily="2" charset="2"/>
              </a:rPr>
              <a:t>diastereomeric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complex</a:t>
            </a:r>
            <a:endParaRPr lang="fr-FR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524000" y="-63500"/>
            <a:ext cx="91440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fr-FR" sz="2400" b="1" dirty="0" smtClean="0">
                <a:latin typeface="+mn-lt"/>
                <a:ea typeface="Adobe Heiti Std R" pitchFamily="34" charset="-128"/>
              </a:rPr>
              <a:t>Mécanisme réactionnel : modélisation</a:t>
            </a:r>
            <a:endParaRPr lang="fr-FR" sz="2400" b="1" dirty="0">
              <a:latin typeface="+mn-lt"/>
              <a:ea typeface="Adobe Heiti Std R" pitchFamily="34" charset="-128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3" name="Line 7"/>
          <p:cNvSpPr>
            <a:spLocks noChangeShapeType="1"/>
          </p:cNvSpPr>
          <p:nvPr/>
        </p:nvSpPr>
        <p:spPr bwMode="auto">
          <a:xfrm>
            <a:off x="1524000" y="681038"/>
            <a:ext cx="106680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-25400" y="0"/>
            <a:ext cx="1763713" cy="7127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dirty="0" smtClean="0"/>
              <a:t>IV.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3118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301239" y="107502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315379" y="1066232"/>
            <a:ext cx="5780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ym typeface="Wingdings" panose="05000000000000000000" pitchFamily="2" charset="2"/>
              </a:rPr>
              <a:t> </a:t>
            </a:r>
            <a:r>
              <a:rPr lang="fr-FR" dirty="0" err="1">
                <a:sym typeface="Wingdings" panose="05000000000000000000" pitchFamily="2" charset="2"/>
              </a:rPr>
              <a:t>Intermolecular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pathway</a:t>
            </a:r>
            <a:r>
              <a:rPr lang="fr-FR" dirty="0">
                <a:sym typeface="Wingdings" panose="05000000000000000000" pitchFamily="2" charset="2"/>
              </a:rPr>
              <a:t>: Second </a:t>
            </a:r>
            <a:r>
              <a:rPr lang="fr-FR" dirty="0" err="1">
                <a:sym typeface="Wingdings" panose="05000000000000000000" pitchFamily="2" charset="2"/>
              </a:rPr>
              <a:t>diastereomeric</a:t>
            </a:r>
            <a:r>
              <a:rPr lang="fr-FR" dirty="0">
                <a:sym typeface="Wingdings" panose="05000000000000000000" pitchFamily="2" charset="2"/>
              </a:rPr>
              <a:t> </a:t>
            </a:r>
            <a:r>
              <a:rPr lang="fr-FR" dirty="0" err="1">
                <a:sym typeface="Wingdings" panose="05000000000000000000" pitchFamily="2" charset="2"/>
              </a:rPr>
              <a:t>complex</a:t>
            </a:r>
            <a:endParaRPr lang="fr-FR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52662" y="137636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2022542"/>
              </p:ext>
            </p:extLst>
          </p:nvPr>
        </p:nvGraphicFramePr>
        <p:xfrm>
          <a:off x="1484837" y="1457326"/>
          <a:ext cx="9222326" cy="49243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31" name="CS ChemDraw Drawing" r:id="rId3" imgW="7685272" imgH="4103650" progId="ChemDraw.Document.6.0">
                  <p:embed/>
                </p:oleObj>
              </mc:Choice>
              <mc:Fallback>
                <p:oleObj name="CS ChemDraw Drawing" r:id="rId3" imgW="7685272" imgH="4103650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4837" y="1457326"/>
                        <a:ext cx="9222326" cy="49243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 bwMode="auto">
          <a:xfrm>
            <a:off x="1524000" y="-63500"/>
            <a:ext cx="91440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fr-FR" sz="2400" b="1" dirty="0" smtClean="0">
                <a:latin typeface="+mn-lt"/>
                <a:ea typeface="Adobe Heiti Std R" pitchFamily="34" charset="-128"/>
              </a:rPr>
              <a:t>Mécanisme réactionnel : modélisation</a:t>
            </a:r>
            <a:endParaRPr lang="fr-FR" sz="2400" b="1" dirty="0">
              <a:latin typeface="+mn-lt"/>
              <a:ea typeface="Adobe Heiti Std R" pitchFamily="34" charset="-128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3" name="Line 7"/>
          <p:cNvSpPr>
            <a:spLocks noChangeShapeType="1"/>
          </p:cNvSpPr>
          <p:nvPr/>
        </p:nvSpPr>
        <p:spPr bwMode="auto">
          <a:xfrm>
            <a:off x="1524000" y="681038"/>
            <a:ext cx="106680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-25400" y="0"/>
            <a:ext cx="1763713" cy="7127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dirty="0" smtClean="0"/>
              <a:t>IV.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9059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Espace réservé du numéro de diapositiv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629E737-EB52-46DA-A43A-94937D19B4AA}" type="slidenum">
              <a:rPr lang="en-US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en-US" altLang="fr-FR" sz="1200">
              <a:solidFill>
                <a:srgbClr val="898989"/>
              </a:solidFill>
            </a:endParaRPr>
          </a:p>
        </p:txBody>
      </p:sp>
      <p:sp>
        <p:nvSpPr>
          <p:cNvPr id="41992" name="Rectangle 4"/>
          <p:cNvSpPr>
            <a:spLocks noChangeArrowheads="1"/>
          </p:cNvSpPr>
          <p:nvPr/>
        </p:nvSpPr>
        <p:spPr bwMode="auto">
          <a:xfrm>
            <a:off x="2640013" y="1200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4" name="Rectangle 6"/>
          <p:cNvSpPr>
            <a:spLocks noChangeArrowheads="1"/>
          </p:cNvSpPr>
          <p:nvPr/>
        </p:nvSpPr>
        <p:spPr bwMode="auto">
          <a:xfrm>
            <a:off x="2927350" y="4181475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5" name="Rectangle 2"/>
          <p:cNvSpPr>
            <a:spLocks noChangeArrowheads="1"/>
          </p:cNvSpPr>
          <p:nvPr/>
        </p:nvSpPr>
        <p:spPr bwMode="auto">
          <a:xfrm>
            <a:off x="2768600" y="189230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graphicFrame>
        <p:nvGraphicFramePr>
          <p:cNvPr id="18" name="Objet 12"/>
          <p:cNvGraphicFramePr>
            <a:graphicFrameLocks noChangeAspect="1"/>
          </p:cNvGraphicFramePr>
          <p:nvPr/>
        </p:nvGraphicFramePr>
        <p:xfrm>
          <a:off x="2776538" y="1487488"/>
          <a:ext cx="6167437" cy="470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55" name="CS ChemDraw Drawing" r:id="rId3" imgW="5598859" imgH="4269824" progId="ChemDraw.Document.6.0">
                  <p:embed/>
                </p:oleObj>
              </mc:Choice>
              <mc:Fallback>
                <p:oleObj name="CS ChemDraw Drawing" r:id="rId3" imgW="5598859" imgH="4269824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6538" y="1487488"/>
                        <a:ext cx="6167437" cy="470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itle 1"/>
          <p:cNvSpPr txBox="1">
            <a:spLocks/>
          </p:cNvSpPr>
          <p:nvPr/>
        </p:nvSpPr>
        <p:spPr bwMode="auto">
          <a:xfrm>
            <a:off x="1524000" y="-63500"/>
            <a:ext cx="91440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fr-FR" sz="2400" b="1" dirty="0" smtClean="0">
                <a:latin typeface="+mn-lt"/>
                <a:ea typeface="Adobe Heiti Std R" pitchFamily="34" charset="-128"/>
              </a:rPr>
              <a:t>Mécanisme réactionnel : cycle catalytique</a:t>
            </a:r>
            <a:endParaRPr lang="fr-FR" sz="2400" b="1" dirty="0">
              <a:latin typeface="+mn-lt"/>
              <a:ea typeface="Adobe Heiti Std R" pitchFamily="34" charset="-128"/>
            </a:endParaRPr>
          </a:p>
        </p:txBody>
      </p:sp>
      <p:sp>
        <p:nvSpPr>
          <p:cNvPr id="19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3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6" name="Line 7"/>
          <p:cNvSpPr>
            <a:spLocks noChangeShapeType="1"/>
          </p:cNvSpPr>
          <p:nvPr/>
        </p:nvSpPr>
        <p:spPr bwMode="auto">
          <a:xfrm>
            <a:off x="1524000" y="681038"/>
            <a:ext cx="106680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7" name="Rectangle 26"/>
          <p:cNvSpPr/>
          <p:nvPr/>
        </p:nvSpPr>
        <p:spPr>
          <a:xfrm>
            <a:off x="-25400" y="0"/>
            <a:ext cx="1763713" cy="7127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dirty="0" smtClean="0"/>
              <a:t>IV.</a:t>
            </a:r>
            <a:endParaRPr lang="fr-FR" dirty="0"/>
          </a:p>
        </p:txBody>
      </p:sp>
      <p:sp>
        <p:nvSpPr>
          <p:cNvPr id="28" name="ZoneTexte 27"/>
          <p:cNvSpPr txBox="1"/>
          <p:nvPr/>
        </p:nvSpPr>
        <p:spPr>
          <a:xfrm>
            <a:off x="551384" y="1220788"/>
            <a:ext cx="295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ym typeface="Wingdings" panose="05000000000000000000" pitchFamily="2" charset="2"/>
              </a:rPr>
              <a:t> </a:t>
            </a:r>
            <a:r>
              <a:rPr lang="fr-FR" dirty="0" smtClean="0">
                <a:sym typeface="Wingdings" panose="05000000000000000000" pitchFamily="2" charset="2"/>
              </a:rPr>
              <a:t>Cycle catalytique proposé :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8891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24000" y="-63500"/>
            <a:ext cx="9144000" cy="7556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2400" b="1" dirty="0" smtClean="0">
                <a:latin typeface="+mn-lt"/>
                <a:ea typeface="Adobe Heiti Std R" pitchFamily="34" charset="-128"/>
              </a:rPr>
              <a:t>Perspectives</a:t>
            </a:r>
            <a:endParaRPr lang="fr-FR" sz="2400" b="1" dirty="0">
              <a:latin typeface="+mn-lt"/>
              <a:ea typeface="Adobe Heiti Std R" pitchFamily="34" charset="-128"/>
            </a:endParaRPr>
          </a:p>
        </p:txBody>
      </p:sp>
      <p:sp>
        <p:nvSpPr>
          <p:cNvPr id="41987" name="Espace réservé du numéro de diapositiv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629E737-EB52-46DA-A43A-94937D19B4AA}" type="slidenum">
              <a:rPr lang="en-US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en-US" altLang="fr-FR" sz="1200" smtClean="0">
              <a:solidFill>
                <a:srgbClr val="898989"/>
              </a:solidFill>
            </a:endParaRPr>
          </a:p>
        </p:txBody>
      </p:sp>
      <p:sp>
        <p:nvSpPr>
          <p:cNvPr id="41988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0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1" name="Rectangle 4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2" name="Rectangle 4"/>
          <p:cNvSpPr>
            <a:spLocks noChangeArrowheads="1"/>
          </p:cNvSpPr>
          <p:nvPr/>
        </p:nvSpPr>
        <p:spPr bwMode="auto">
          <a:xfrm>
            <a:off x="2640013" y="1200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3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41995" name="Rectangle 2"/>
          <p:cNvSpPr>
            <a:spLocks noChangeArrowheads="1"/>
          </p:cNvSpPr>
          <p:nvPr/>
        </p:nvSpPr>
        <p:spPr bwMode="auto">
          <a:xfrm>
            <a:off x="2768600" y="189230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20" name="Line 7"/>
          <p:cNvSpPr>
            <a:spLocks noChangeShapeType="1"/>
          </p:cNvSpPr>
          <p:nvPr/>
        </p:nvSpPr>
        <p:spPr bwMode="auto">
          <a:xfrm>
            <a:off x="1524000" y="681038"/>
            <a:ext cx="10668000" cy="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-25400" y="0"/>
            <a:ext cx="1763713" cy="7127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dirty="0"/>
              <a:t>V</a:t>
            </a:r>
            <a:r>
              <a:rPr lang="fr-FR" dirty="0" smtClean="0"/>
              <a:t>.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856523" y="1682105"/>
            <a:ext cx="9145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Dernières manipulations pour le chapitre 1 (estimation mi-janvier)</a:t>
            </a:r>
            <a:endParaRPr lang="fr-FR" sz="2400" dirty="0"/>
          </a:p>
        </p:txBody>
      </p:sp>
      <p:sp>
        <p:nvSpPr>
          <p:cNvPr id="16" name="ZoneTexte 15"/>
          <p:cNvSpPr txBox="1"/>
          <p:nvPr/>
        </p:nvSpPr>
        <p:spPr>
          <a:xfrm>
            <a:off x="856456" y="3068960"/>
            <a:ext cx="9145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Début de chapitre 2, préparation d’un éventuel stage :</a:t>
            </a:r>
            <a:endParaRPr lang="fr-FR" sz="2400" dirty="0"/>
          </a:p>
        </p:txBody>
      </p:sp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9175347"/>
              </p:ext>
            </p:extLst>
          </p:nvPr>
        </p:nvGraphicFramePr>
        <p:xfrm>
          <a:off x="3202264" y="3898108"/>
          <a:ext cx="5787471" cy="13274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64" name="CS ChemDraw Drawing" r:id="rId3" imgW="3858314" imgH="884953" progId="ChemDraw.Document.6.0">
                  <p:embed/>
                </p:oleObj>
              </mc:Choice>
              <mc:Fallback>
                <p:oleObj name="CS ChemDraw Drawing" r:id="rId3" imgW="3858314" imgH="884953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02264" y="3898108"/>
                        <a:ext cx="5787471" cy="13274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7328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2135560" y="3933056"/>
            <a:ext cx="7506568" cy="1728862"/>
          </a:xfrm>
          <a:prstGeom prst="roundRect">
            <a:avLst/>
          </a:prstGeom>
          <a:solidFill>
            <a:srgbClr val="FFFF9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1749" name="Espace réservé du numéro de diapositiv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3031524-F374-419B-9CF7-F3C9D98BE771}" type="slidenum">
              <a:rPr lang="en-US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fr-FR" sz="1200" smtClean="0">
              <a:solidFill>
                <a:srgbClr val="898989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487488" y="-63500"/>
            <a:ext cx="9144000" cy="7556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dirty="0" err="1" smtClean="0">
                <a:latin typeface="+mn-lt"/>
                <a:ea typeface="Adobe Heiti Std R" pitchFamily="34" charset="-128"/>
              </a:rPr>
              <a:t>Limites</a:t>
            </a:r>
            <a:r>
              <a:rPr lang="en-US" sz="2400" b="1" dirty="0" smtClean="0">
                <a:latin typeface="+mn-lt"/>
                <a:ea typeface="Adobe Heiti Std R" pitchFamily="34" charset="-128"/>
              </a:rPr>
              <a:t> et </a:t>
            </a:r>
            <a:r>
              <a:rPr lang="en-US" sz="2400" b="1" dirty="0" err="1" smtClean="0">
                <a:latin typeface="+mn-lt"/>
                <a:ea typeface="Adobe Heiti Std R" pitchFamily="34" charset="-128"/>
              </a:rPr>
              <a:t>stratégie</a:t>
            </a:r>
            <a:r>
              <a:rPr lang="en-US" sz="2400" b="1" dirty="0" smtClean="0">
                <a:latin typeface="+mn-lt"/>
                <a:ea typeface="Adobe Heiti Std R" pitchFamily="34" charset="-128"/>
              </a:rPr>
              <a:t> </a:t>
            </a:r>
            <a:r>
              <a:rPr lang="en-US" sz="2400" b="1" dirty="0" err="1" smtClean="0">
                <a:latin typeface="+mn-lt"/>
                <a:ea typeface="Adobe Heiti Std R" pitchFamily="34" charset="-128"/>
              </a:rPr>
              <a:t>d’amélioration</a:t>
            </a:r>
            <a:endParaRPr lang="en-US" sz="2400" b="1" dirty="0">
              <a:latin typeface="+mn-lt"/>
              <a:ea typeface="Adobe Heiti Std R" pitchFamily="34" charset="-128"/>
            </a:endParaRPr>
          </a:p>
        </p:txBody>
      </p:sp>
      <p:sp>
        <p:nvSpPr>
          <p:cNvPr id="31751" name="ZoneTexte 11"/>
          <p:cNvSpPr txBox="1">
            <a:spLocks noChangeArrowheads="1"/>
          </p:cNvSpPr>
          <p:nvPr/>
        </p:nvSpPr>
        <p:spPr bwMode="auto">
          <a:xfrm>
            <a:off x="911225" y="908050"/>
            <a:ext cx="66960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b="1" dirty="0">
                <a:latin typeface="Arial" panose="020B0604020202020204" pitchFamily="34" charset="0"/>
                <a:sym typeface="Wingdings 3" panose="05040102010807070707" pitchFamily="18" charset="2"/>
              </a:rPr>
              <a:t> </a:t>
            </a:r>
            <a:r>
              <a:rPr lang="fr-FR" altLang="fr-FR" sz="1600" b="1" dirty="0" smtClean="0">
                <a:latin typeface="Arial" panose="020B0604020202020204" pitchFamily="34" charset="0"/>
                <a:sym typeface="Wingdings 3" panose="05040102010807070707" pitchFamily="18" charset="2"/>
              </a:rPr>
              <a:t>Limites :</a:t>
            </a:r>
            <a:endParaRPr lang="fr-FR" altLang="fr-FR" sz="1600" b="1" dirty="0">
              <a:latin typeface="Arial" panose="020B0604020202020204" pitchFamily="34" charset="0"/>
            </a:endParaRPr>
          </a:p>
        </p:txBody>
      </p:sp>
      <p:sp>
        <p:nvSpPr>
          <p:cNvPr id="31752" name="ZoneTexte 11"/>
          <p:cNvSpPr txBox="1">
            <a:spLocks noChangeArrowheads="1"/>
          </p:cNvSpPr>
          <p:nvPr/>
        </p:nvSpPr>
        <p:spPr bwMode="auto">
          <a:xfrm>
            <a:off x="911225" y="3284538"/>
            <a:ext cx="66960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b="1" dirty="0">
                <a:latin typeface="Arial" panose="020B0604020202020204" pitchFamily="34" charset="0"/>
                <a:sym typeface="Wingdings 3" panose="05040102010807070707" pitchFamily="18" charset="2"/>
              </a:rPr>
              <a:t> </a:t>
            </a:r>
            <a:r>
              <a:rPr lang="fr-FR" altLang="fr-FR" sz="1600" b="1" dirty="0" smtClean="0">
                <a:latin typeface="Arial" panose="020B0604020202020204" pitchFamily="34" charset="0"/>
                <a:sym typeface="Wingdings 3" panose="05040102010807070707" pitchFamily="18" charset="2"/>
              </a:rPr>
              <a:t>Stratégie :</a:t>
            </a:r>
            <a:endParaRPr lang="fr-FR" altLang="fr-FR" sz="1600" b="1" dirty="0">
              <a:latin typeface="Arial" panose="020B0604020202020204" pitchFamily="34" charset="0"/>
            </a:endParaRPr>
          </a:p>
        </p:txBody>
      </p:sp>
      <p:graphicFrame>
        <p:nvGraphicFramePr>
          <p:cNvPr id="31753" name="Obje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9743837"/>
              </p:ext>
            </p:extLst>
          </p:nvPr>
        </p:nvGraphicFramePr>
        <p:xfrm>
          <a:off x="2379663" y="1398588"/>
          <a:ext cx="7431087" cy="1484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97" name="CS ChemDraw Drawing" r:id="rId4" imgW="6755535" imgH="1349950" progId="ChemDraw.Document.6.0">
                  <p:embed/>
                </p:oleObj>
              </mc:Choice>
              <mc:Fallback>
                <p:oleObj name="CS ChemDraw Drawing" r:id="rId4" imgW="6755535" imgH="1349950" progId="ChemDraw.Document.6.0">
                  <p:embed/>
                  <p:pic>
                    <p:nvPicPr>
                      <p:cNvPr id="0" name="Obje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79663" y="1398588"/>
                        <a:ext cx="7431087" cy="1484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4" name="Obje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9454233"/>
              </p:ext>
            </p:extLst>
          </p:nvPr>
        </p:nvGraphicFramePr>
        <p:xfrm>
          <a:off x="2292350" y="4003675"/>
          <a:ext cx="7081838" cy="159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98" name="CS ChemDraw Drawing" r:id="rId6" imgW="6438738" imgH="1448782" progId="ChemDraw.Document.6.0">
                  <p:embed/>
                </p:oleObj>
              </mc:Choice>
              <mc:Fallback>
                <p:oleObj name="CS ChemDraw Drawing" r:id="rId6" imgW="6438738" imgH="1448782" progId="ChemDraw.Document.6.0">
                  <p:embed/>
                  <p:pic>
                    <p:nvPicPr>
                      <p:cNvPr id="0" name="Obje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2350" y="4003675"/>
                        <a:ext cx="7081838" cy="1590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lèche droite 2"/>
          <p:cNvSpPr/>
          <p:nvPr/>
        </p:nvSpPr>
        <p:spPr>
          <a:xfrm>
            <a:off x="2999656" y="6111005"/>
            <a:ext cx="864096" cy="216024"/>
          </a:xfrm>
          <a:prstGeom prst="rightArrow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31758" name="ZoneTexte 11"/>
          <p:cNvSpPr txBox="1">
            <a:spLocks noChangeArrowheads="1"/>
          </p:cNvSpPr>
          <p:nvPr/>
        </p:nvSpPr>
        <p:spPr bwMode="auto">
          <a:xfrm>
            <a:off x="3973513" y="6043613"/>
            <a:ext cx="457075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600" i="1" dirty="0" smtClean="0">
                <a:latin typeface="Arial" panose="020B0604020202020204" pitchFamily="34" charset="0"/>
                <a:sym typeface="Wingdings 3" panose="05040102010807070707" pitchFamily="18" charset="2"/>
              </a:rPr>
              <a:t>Recherche de nouveaux systèmes catalytiques !</a:t>
            </a:r>
            <a:endParaRPr lang="fr-FR" altLang="fr-FR" sz="1600" i="1" dirty="0">
              <a:latin typeface="Arial" panose="020B0604020202020204" pitchFamily="34" charset="0"/>
            </a:endParaRPr>
          </a:p>
        </p:txBody>
      </p:sp>
      <p:sp>
        <p:nvSpPr>
          <p:cNvPr id="31759" name="Line 7"/>
          <p:cNvSpPr>
            <a:spLocks noChangeShapeType="1"/>
          </p:cNvSpPr>
          <p:nvPr/>
        </p:nvSpPr>
        <p:spPr bwMode="auto">
          <a:xfrm>
            <a:off x="1547813" y="681038"/>
            <a:ext cx="10644187" cy="53975"/>
          </a:xfrm>
          <a:prstGeom prst="line">
            <a:avLst/>
          </a:prstGeom>
          <a:noFill/>
          <a:ln w="571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0" y="1588"/>
            <a:ext cx="1763713" cy="71278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dirty="0"/>
              <a:t>Introduction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Espace réservé du numéro de diapositiv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A8F4BC4-640A-46FE-9E2A-D40105D3E40E}" type="slidenum">
              <a:rPr lang="en-US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fr-FR" sz="1200" smtClean="0">
              <a:solidFill>
                <a:srgbClr val="898989"/>
              </a:solidFill>
            </a:endParaRPr>
          </a:p>
        </p:txBody>
      </p:sp>
      <p:sp>
        <p:nvSpPr>
          <p:cNvPr id="35850" name="Rectangle 4"/>
          <p:cNvSpPr>
            <a:spLocks noChangeArrowheads="1"/>
          </p:cNvSpPr>
          <p:nvPr/>
        </p:nvSpPr>
        <p:spPr bwMode="auto">
          <a:xfrm>
            <a:off x="2640013" y="1200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5852" name="Rectangle 6"/>
          <p:cNvSpPr>
            <a:spLocks noChangeArrowheads="1"/>
          </p:cNvSpPr>
          <p:nvPr/>
        </p:nvSpPr>
        <p:spPr bwMode="auto">
          <a:xfrm>
            <a:off x="2927350" y="4181475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5853" name="Rectangle 2"/>
          <p:cNvSpPr>
            <a:spLocks noChangeArrowheads="1"/>
          </p:cNvSpPr>
          <p:nvPr/>
        </p:nvSpPr>
        <p:spPr bwMode="auto">
          <a:xfrm>
            <a:off x="2768600" y="189230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graphicFrame>
        <p:nvGraphicFramePr>
          <p:cNvPr id="35854" name="Obje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6621232"/>
              </p:ext>
            </p:extLst>
          </p:nvPr>
        </p:nvGraphicFramePr>
        <p:xfrm>
          <a:off x="3354388" y="1379538"/>
          <a:ext cx="5481637" cy="430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73" name="CS ChemDraw Drawing" r:id="rId3" imgW="4980237" imgH="3913429" progId="ChemDraw.Document.6.0">
                  <p:embed/>
                </p:oleObj>
              </mc:Choice>
              <mc:Fallback>
                <p:oleObj name="CS ChemDraw Drawing" r:id="rId3" imgW="4980237" imgH="3913429" progId="ChemDraw.Document.6.0">
                  <p:embed/>
                  <p:pic>
                    <p:nvPicPr>
                      <p:cNvPr id="0" name="Obje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4388" y="1379538"/>
                        <a:ext cx="5481637" cy="430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55" name="Rectangle 6"/>
          <p:cNvSpPr>
            <a:spLocks noChangeArrowheads="1"/>
          </p:cNvSpPr>
          <p:nvPr/>
        </p:nvSpPr>
        <p:spPr bwMode="auto">
          <a:xfrm>
            <a:off x="2417762" y="3506788"/>
            <a:ext cx="7354887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1300" i="1" dirty="0"/>
              <a:t>Chem. Eur. J.</a:t>
            </a:r>
            <a:r>
              <a:rPr lang="en-US" altLang="fr-FR" sz="1300" dirty="0"/>
              <a:t> </a:t>
            </a:r>
            <a:r>
              <a:rPr lang="en-US" altLang="fr-FR" sz="1300" b="1" dirty="0"/>
              <a:t>2018</a:t>
            </a:r>
            <a:r>
              <a:rPr lang="en-US" altLang="fr-FR" sz="1300" dirty="0"/>
              <a:t>, </a:t>
            </a:r>
            <a:r>
              <a:rPr lang="en-US" altLang="fr-FR" sz="1300" i="1" dirty="0"/>
              <a:t>24</a:t>
            </a:r>
            <a:r>
              <a:rPr lang="en-US" altLang="fr-FR" sz="1300" dirty="0"/>
              <a:t>, 4790.</a:t>
            </a:r>
            <a:endParaRPr lang="fr-FR" altLang="fr-FR" sz="1300" dirty="0"/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2417762" y="5692776"/>
            <a:ext cx="7354887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1300" i="1" dirty="0"/>
              <a:t>Chem. </a:t>
            </a:r>
            <a:r>
              <a:rPr lang="en-US" altLang="fr-FR" sz="1300" i="1" dirty="0" err="1"/>
              <a:t>Commun</a:t>
            </a:r>
            <a:r>
              <a:rPr lang="en-US" altLang="fr-FR" sz="1300" i="1" dirty="0"/>
              <a:t>. </a:t>
            </a:r>
            <a:r>
              <a:rPr lang="en-US" altLang="fr-FR" sz="1300" b="1" dirty="0"/>
              <a:t>2019</a:t>
            </a:r>
            <a:r>
              <a:rPr lang="en-US" altLang="fr-FR" sz="1300" dirty="0"/>
              <a:t>, </a:t>
            </a:r>
            <a:r>
              <a:rPr lang="en-US" altLang="fr-FR" sz="1300" i="1" dirty="0"/>
              <a:t>55</a:t>
            </a:r>
            <a:r>
              <a:rPr lang="en-US" altLang="fr-FR" sz="1300" dirty="0"/>
              <a:t>, 7398-7401</a:t>
            </a:r>
            <a:endParaRPr lang="fr-FR" altLang="fr-FR" sz="1300" dirty="0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1487488" y="-63500"/>
            <a:ext cx="9144000" cy="7556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dirty="0" err="1" smtClean="0">
                <a:latin typeface="+mn-lt"/>
                <a:ea typeface="Adobe Heiti Std R" pitchFamily="34" charset="-128"/>
              </a:rPr>
              <a:t>Travaux</a:t>
            </a:r>
            <a:r>
              <a:rPr lang="en-US" sz="2400" b="1" dirty="0" smtClean="0">
                <a:latin typeface="+mn-lt"/>
                <a:ea typeface="Adobe Heiti Std R" pitchFamily="34" charset="-128"/>
              </a:rPr>
              <a:t> </a:t>
            </a:r>
            <a:r>
              <a:rPr lang="en-US" sz="2400" b="1" dirty="0" err="1" smtClean="0">
                <a:latin typeface="+mn-lt"/>
                <a:ea typeface="Adobe Heiti Std R" pitchFamily="34" charset="-128"/>
              </a:rPr>
              <a:t>précédents</a:t>
            </a:r>
            <a:endParaRPr lang="en-US" sz="2400" b="1" dirty="0">
              <a:latin typeface="+mn-lt"/>
              <a:ea typeface="Adobe Heiti Std R" pitchFamily="34" charset="-128"/>
            </a:endParaRPr>
          </a:p>
        </p:txBody>
      </p:sp>
      <p:sp>
        <p:nvSpPr>
          <p:cNvPr id="22" name="Line 7"/>
          <p:cNvSpPr>
            <a:spLocks noChangeShapeType="1"/>
          </p:cNvSpPr>
          <p:nvPr/>
        </p:nvSpPr>
        <p:spPr bwMode="auto">
          <a:xfrm>
            <a:off x="1547813" y="681038"/>
            <a:ext cx="10644187" cy="53975"/>
          </a:xfrm>
          <a:prstGeom prst="line">
            <a:avLst/>
          </a:prstGeom>
          <a:noFill/>
          <a:ln w="571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0" y="1588"/>
            <a:ext cx="1763713" cy="71278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dirty="0"/>
              <a:t>Introduction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Espace réservé du numéro de diapositiv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A8F4BC4-640A-46FE-9E2A-D40105D3E40E}" type="slidenum">
              <a:rPr lang="en-US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fr-FR" sz="1200" smtClean="0">
              <a:solidFill>
                <a:srgbClr val="898989"/>
              </a:solidFill>
            </a:endParaRPr>
          </a:p>
        </p:txBody>
      </p:sp>
      <p:sp>
        <p:nvSpPr>
          <p:cNvPr id="35850" name="Rectangle 4"/>
          <p:cNvSpPr>
            <a:spLocks noChangeArrowheads="1"/>
          </p:cNvSpPr>
          <p:nvPr/>
        </p:nvSpPr>
        <p:spPr bwMode="auto">
          <a:xfrm>
            <a:off x="2640013" y="1200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5852" name="Rectangle 6"/>
          <p:cNvSpPr>
            <a:spLocks noChangeArrowheads="1"/>
          </p:cNvSpPr>
          <p:nvPr/>
        </p:nvSpPr>
        <p:spPr bwMode="auto">
          <a:xfrm>
            <a:off x="2927350" y="4181475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5853" name="Rectangle 2"/>
          <p:cNvSpPr>
            <a:spLocks noChangeArrowheads="1"/>
          </p:cNvSpPr>
          <p:nvPr/>
        </p:nvSpPr>
        <p:spPr bwMode="auto">
          <a:xfrm>
            <a:off x="2768600" y="189230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graphicFrame>
        <p:nvGraphicFramePr>
          <p:cNvPr id="35854" name="Obje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6799208"/>
              </p:ext>
            </p:extLst>
          </p:nvPr>
        </p:nvGraphicFramePr>
        <p:xfrm>
          <a:off x="3318668" y="1187790"/>
          <a:ext cx="5481637" cy="1760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68" name="CS ChemDraw Drawing" r:id="rId3" imgW="4980237" imgH="1599785" progId="ChemDraw.Document.6.0">
                  <p:embed/>
                </p:oleObj>
              </mc:Choice>
              <mc:Fallback>
                <p:oleObj name="CS ChemDraw Drawing" r:id="rId3" imgW="4980237" imgH="1599785" progId="ChemDraw.Document.6.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18668" y="1187790"/>
                        <a:ext cx="5481637" cy="1760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-2129631" y="6424613"/>
            <a:ext cx="7354887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1300" i="1" dirty="0"/>
              <a:t>Chem. </a:t>
            </a:r>
            <a:r>
              <a:rPr lang="en-US" altLang="fr-FR" sz="1300" i="1" dirty="0" err="1"/>
              <a:t>Commun</a:t>
            </a:r>
            <a:r>
              <a:rPr lang="en-US" altLang="fr-FR" sz="1300" i="1" dirty="0"/>
              <a:t>. </a:t>
            </a:r>
            <a:r>
              <a:rPr lang="en-US" altLang="fr-FR" sz="1300" b="1" dirty="0"/>
              <a:t>2019</a:t>
            </a:r>
            <a:r>
              <a:rPr lang="en-US" altLang="fr-FR" sz="1300" dirty="0"/>
              <a:t>, </a:t>
            </a:r>
            <a:r>
              <a:rPr lang="en-US" altLang="fr-FR" sz="1300" i="1" dirty="0"/>
              <a:t>55</a:t>
            </a:r>
            <a:r>
              <a:rPr lang="en-US" altLang="fr-FR" sz="1300" dirty="0"/>
              <a:t>, 7398-7401</a:t>
            </a:r>
            <a:endParaRPr lang="fr-FR" altLang="fr-FR" sz="1300" dirty="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1487488" y="-63500"/>
            <a:ext cx="9144000" cy="7556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dirty="0" err="1" smtClean="0">
                <a:latin typeface="+mn-lt"/>
                <a:ea typeface="Adobe Heiti Std R" pitchFamily="34" charset="-128"/>
              </a:rPr>
              <a:t>Travaux</a:t>
            </a:r>
            <a:r>
              <a:rPr lang="en-US" sz="2400" b="1" dirty="0" smtClean="0">
                <a:latin typeface="+mn-lt"/>
                <a:ea typeface="Adobe Heiti Std R" pitchFamily="34" charset="-128"/>
              </a:rPr>
              <a:t> </a:t>
            </a:r>
            <a:r>
              <a:rPr lang="en-US" sz="2400" b="1" dirty="0" err="1" smtClean="0">
                <a:latin typeface="+mn-lt"/>
                <a:ea typeface="Adobe Heiti Std R" pitchFamily="34" charset="-128"/>
              </a:rPr>
              <a:t>précédents</a:t>
            </a:r>
            <a:endParaRPr lang="en-US" sz="2400" b="1" dirty="0">
              <a:latin typeface="+mn-lt"/>
              <a:ea typeface="Adobe Heiti Std R" pitchFamily="34" charset="-128"/>
            </a:endParaRPr>
          </a:p>
        </p:txBody>
      </p:sp>
      <p:sp>
        <p:nvSpPr>
          <p:cNvPr id="20" name="Line 7"/>
          <p:cNvSpPr>
            <a:spLocks noChangeShapeType="1"/>
          </p:cNvSpPr>
          <p:nvPr/>
        </p:nvSpPr>
        <p:spPr bwMode="auto">
          <a:xfrm>
            <a:off x="1547813" y="681038"/>
            <a:ext cx="10644187" cy="53975"/>
          </a:xfrm>
          <a:prstGeom prst="line">
            <a:avLst/>
          </a:prstGeom>
          <a:noFill/>
          <a:ln w="5715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0" y="1588"/>
            <a:ext cx="1763713" cy="71278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dirty="0"/>
              <a:t>Introduction</a:t>
            </a: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9385380"/>
              </p:ext>
            </p:extLst>
          </p:nvPr>
        </p:nvGraphicFramePr>
        <p:xfrm>
          <a:off x="3614736" y="3365500"/>
          <a:ext cx="4889500" cy="1262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69" name="CS ChemDraw Drawing" r:id="rId5" imgW="4890094" imgH="1261487" progId="ChemDraw.Document.6.0">
                  <p:embed/>
                </p:oleObj>
              </mc:Choice>
              <mc:Fallback>
                <p:oleObj name="CS ChemDraw Drawing" r:id="rId5" imgW="4890094" imgH="126148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614736" y="3365500"/>
                        <a:ext cx="4889500" cy="1262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2100062"/>
              </p:ext>
            </p:extLst>
          </p:nvPr>
        </p:nvGraphicFramePr>
        <p:xfrm>
          <a:off x="4454338" y="4899026"/>
          <a:ext cx="770918" cy="103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70" name="CS ChemDraw Drawing" r:id="rId7" imgW="616734" imgH="831810" progId="ChemDraw.Document.6.0">
                  <p:embed/>
                </p:oleObj>
              </mc:Choice>
              <mc:Fallback>
                <p:oleObj name="CS ChemDraw Drawing" r:id="rId7" imgW="616734" imgH="83181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454338" y="4899026"/>
                        <a:ext cx="770918" cy="1039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9950997"/>
              </p:ext>
            </p:extLst>
          </p:nvPr>
        </p:nvGraphicFramePr>
        <p:xfrm>
          <a:off x="6484447" y="4882645"/>
          <a:ext cx="770918" cy="103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71" name="CS ChemDraw Drawing" r:id="rId9" imgW="616734" imgH="831810" progId="ChemDraw.Document.6.0">
                  <p:embed/>
                </p:oleObj>
              </mc:Choice>
              <mc:Fallback>
                <p:oleObj name="CS ChemDraw Drawing" r:id="rId9" imgW="616734" imgH="83181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484447" y="4882645"/>
                        <a:ext cx="770918" cy="1039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0914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24000" y="-63500"/>
            <a:ext cx="9144000" cy="7556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2400" b="1" dirty="0" smtClean="0">
                <a:latin typeface="+mn-lt"/>
                <a:ea typeface="Adobe Heiti Std R" pitchFamily="34" charset="-128"/>
              </a:rPr>
              <a:t>Preuve de concept</a:t>
            </a:r>
            <a:endParaRPr lang="fr-FR" sz="2400" b="1" dirty="0">
              <a:latin typeface="+mn-lt"/>
              <a:ea typeface="Adobe Heiti Std R" pitchFamily="34" charset="-128"/>
            </a:endParaRPr>
          </a:p>
        </p:txBody>
      </p:sp>
      <p:sp>
        <p:nvSpPr>
          <p:cNvPr id="36867" name="Espace réservé du numéro de diapositiv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A54137F-3182-4439-BEC7-A606C71CEA33}" type="slidenum">
              <a:rPr lang="en-US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fr-FR" sz="1200" smtClean="0">
              <a:solidFill>
                <a:srgbClr val="898989"/>
              </a:solidFill>
            </a:endParaRPr>
          </a:p>
        </p:txBody>
      </p:sp>
      <p:sp>
        <p:nvSpPr>
          <p:cNvPr id="36868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6870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6871" name="Rectangle 4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6872" name="Rectangle 4"/>
          <p:cNvSpPr>
            <a:spLocks noChangeArrowheads="1"/>
          </p:cNvSpPr>
          <p:nvPr/>
        </p:nvSpPr>
        <p:spPr bwMode="auto">
          <a:xfrm>
            <a:off x="2640013" y="1200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6873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6874" name="Rectangle 6"/>
          <p:cNvSpPr>
            <a:spLocks noChangeArrowheads="1"/>
          </p:cNvSpPr>
          <p:nvPr/>
        </p:nvSpPr>
        <p:spPr bwMode="auto">
          <a:xfrm>
            <a:off x="2927350" y="3461395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6875" name="Rectangle 2"/>
          <p:cNvSpPr>
            <a:spLocks noChangeArrowheads="1"/>
          </p:cNvSpPr>
          <p:nvPr/>
        </p:nvSpPr>
        <p:spPr bwMode="auto">
          <a:xfrm>
            <a:off x="2768600" y="189230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6" name="Line 7"/>
          <p:cNvSpPr>
            <a:spLocks noChangeShapeType="1"/>
          </p:cNvSpPr>
          <p:nvPr/>
        </p:nvSpPr>
        <p:spPr bwMode="auto">
          <a:xfrm>
            <a:off x="1524000" y="681038"/>
            <a:ext cx="10668000" cy="0"/>
          </a:xfrm>
          <a:prstGeom prst="line">
            <a:avLst/>
          </a:prstGeom>
          <a:noFill/>
          <a:ln w="57150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-25400" y="0"/>
            <a:ext cx="1763713" cy="71278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dirty="0"/>
              <a:t>I</a:t>
            </a:r>
            <a:r>
              <a:rPr lang="fr-FR" dirty="0" smtClean="0"/>
              <a:t>.</a:t>
            </a:r>
            <a:endParaRPr lang="fr-FR" dirty="0"/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0920582"/>
              </p:ext>
            </p:extLst>
          </p:nvPr>
        </p:nvGraphicFramePr>
        <p:xfrm>
          <a:off x="3267440" y="836712"/>
          <a:ext cx="5657119" cy="185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24" name="CS ChemDraw Drawing" r:id="rId4" imgW="4464959" imgH="1464056" progId="ChemDraw.Document.6.0">
                  <p:embed/>
                </p:oleObj>
              </mc:Choice>
              <mc:Fallback>
                <p:oleObj name="CS ChemDraw Drawing" r:id="rId4" imgW="4464959" imgH="1464056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67440" y="836712"/>
                        <a:ext cx="5657119" cy="1854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3219500"/>
              </p:ext>
            </p:extLst>
          </p:nvPr>
        </p:nvGraphicFramePr>
        <p:xfrm>
          <a:off x="2135560" y="2852936"/>
          <a:ext cx="8496945" cy="33560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1791"/>
                <a:gridCol w="1141791"/>
                <a:gridCol w="1244810"/>
                <a:gridCol w="1038772"/>
                <a:gridCol w="1259313"/>
                <a:gridCol w="1335234"/>
                <a:gridCol w="1335234"/>
              </a:tblGrid>
              <a:tr h="490895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Entrée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Conversion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Ratio E/H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Rendement </a:t>
                      </a:r>
                      <a:r>
                        <a:rPr lang="fr-FR" b="1" dirty="0" smtClean="0"/>
                        <a:t>E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Rendement H n=1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Rendement</a:t>
                      </a:r>
                      <a:r>
                        <a:rPr lang="fr-FR" baseline="0" dirty="0" smtClean="0"/>
                        <a:t> H n=2</a:t>
                      </a:r>
                      <a:endParaRPr lang="fr-FR" dirty="0"/>
                    </a:p>
                  </a:txBody>
                  <a:tcPr anchor="ctr"/>
                </a:tc>
              </a:tr>
              <a:tr h="490895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-H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33%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9/91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ND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19%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28%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0/100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16%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24%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0/100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14%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3,5%</a:t>
                      </a:r>
                      <a:endParaRPr lang="fr-FR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4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100%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69/31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50%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17%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5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100%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76/24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46%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22%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6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66%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71/29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24%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16%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7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92%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77/23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54%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12%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6463430"/>
              </p:ext>
            </p:extLst>
          </p:nvPr>
        </p:nvGraphicFramePr>
        <p:xfrm>
          <a:off x="3574218" y="2939808"/>
          <a:ext cx="475845" cy="4224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25" name="CS ChemDraw Drawing" r:id="rId6" imgW="380676" imgH="337974" progId="ChemDraw.Document.6.0">
                  <p:embed/>
                </p:oleObj>
              </mc:Choice>
              <mc:Fallback>
                <p:oleObj name="CS ChemDraw Drawing" r:id="rId6" imgW="380676" imgH="337974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574218" y="2939808"/>
                        <a:ext cx="475845" cy="4224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772852"/>
              </p:ext>
            </p:extLst>
          </p:nvPr>
        </p:nvGraphicFramePr>
        <p:xfrm>
          <a:off x="3574218" y="3988220"/>
          <a:ext cx="649321" cy="3576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26" name="CS ChemDraw Drawing" r:id="rId8" imgW="519457" imgH="286127" progId="ChemDraw.Document.6.0">
                  <p:embed/>
                </p:oleObj>
              </mc:Choice>
              <mc:Fallback>
                <p:oleObj name="CS ChemDraw Drawing" r:id="rId8" imgW="519457" imgH="28612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574218" y="3988220"/>
                        <a:ext cx="649321" cy="3576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4834701"/>
              </p:ext>
            </p:extLst>
          </p:nvPr>
        </p:nvGraphicFramePr>
        <p:xfrm>
          <a:off x="3660957" y="4349494"/>
          <a:ext cx="458821" cy="3556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27" name="CS ChemDraw Drawing" r:id="rId10" imgW="367057" imgH="284507" progId="ChemDraw.Document.6.0">
                  <p:embed/>
                </p:oleObj>
              </mc:Choice>
              <mc:Fallback>
                <p:oleObj name="CS ChemDraw Drawing" r:id="rId10" imgW="367057" imgH="28450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660957" y="4349494"/>
                        <a:ext cx="458821" cy="3556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0091802"/>
              </p:ext>
            </p:extLst>
          </p:nvPr>
        </p:nvGraphicFramePr>
        <p:xfrm>
          <a:off x="3658915" y="4718276"/>
          <a:ext cx="508270" cy="3576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28" name="CS ChemDraw Drawing" r:id="rId12" imgW="406616" imgH="286127" progId="ChemDraw.Document.6.0">
                  <p:embed/>
                </p:oleObj>
              </mc:Choice>
              <mc:Fallback>
                <p:oleObj name="CS ChemDraw Drawing" r:id="rId12" imgW="406616" imgH="28612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658915" y="4718276"/>
                        <a:ext cx="508270" cy="3576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5242512"/>
              </p:ext>
            </p:extLst>
          </p:nvPr>
        </p:nvGraphicFramePr>
        <p:xfrm>
          <a:off x="3676978" y="5463505"/>
          <a:ext cx="494895" cy="3556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29" name="CS ChemDraw Drawing" r:id="rId14" imgW="395916" imgH="284507" progId="ChemDraw.Document.6.0">
                  <p:embed/>
                </p:oleObj>
              </mc:Choice>
              <mc:Fallback>
                <p:oleObj name="CS ChemDraw Drawing" r:id="rId14" imgW="395916" imgH="28450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676978" y="5463505"/>
                        <a:ext cx="494895" cy="3556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152282"/>
              </p:ext>
            </p:extLst>
          </p:nvPr>
        </p:nvGraphicFramePr>
        <p:xfrm>
          <a:off x="3516009" y="5089083"/>
          <a:ext cx="889270" cy="3843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30" name="CS ChemDraw Drawing" r:id="rId16" imgW="711416" imgH="307514" progId="ChemDraw.Document.6.0">
                  <p:embed/>
                </p:oleObj>
              </mc:Choice>
              <mc:Fallback>
                <p:oleObj name="CS ChemDraw Drawing" r:id="rId16" imgW="711416" imgH="307514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516009" y="5089083"/>
                        <a:ext cx="889270" cy="3843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6638373"/>
              </p:ext>
            </p:extLst>
          </p:nvPr>
        </p:nvGraphicFramePr>
        <p:xfrm>
          <a:off x="3672290" y="5836224"/>
          <a:ext cx="494895" cy="3556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31" name="CS ChemDraw Drawing" r:id="rId18" imgW="395916" imgH="284507" progId="ChemDraw.Document.6.0">
                  <p:embed/>
                </p:oleObj>
              </mc:Choice>
              <mc:Fallback>
                <p:oleObj name="CS ChemDraw Drawing" r:id="rId18" imgW="395916" imgH="28450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672290" y="5836224"/>
                        <a:ext cx="494895" cy="3556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lèche droite 12"/>
          <p:cNvSpPr/>
          <p:nvPr/>
        </p:nvSpPr>
        <p:spPr>
          <a:xfrm>
            <a:off x="1230705" y="5909678"/>
            <a:ext cx="757287" cy="1778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407368" y="5805264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 = 5 h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1181939" y="6387418"/>
            <a:ext cx="6793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Conditions réactionnelles : 0,25 </a:t>
            </a:r>
            <a:r>
              <a:rPr lang="fr-FR" dirty="0" err="1" smtClean="0"/>
              <a:t>mmol</a:t>
            </a:r>
            <a:r>
              <a:rPr lang="fr-FR" dirty="0" smtClean="0"/>
              <a:t> de substrat dans 5 </a:t>
            </a:r>
            <a:r>
              <a:rPr lang="fr-FR" dirty="0" err="1" smtClean="0"/>
              <a:t>mL</a:t>
            </a:r>
            <a:r>
              <a:rPr lang="fr-FR" dirty="0" smtClean="0"/>
              <a:t> de </a:t>
            </a:r>
            <a:r>
              <a:rPr lang="fr-FR" dirty="0" err="1" smtClean="0"/>
              <a:t>MeOH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24000" y="-63500"/>
            <a:ext cx="9144000" cy="7556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2400" b="1" dirty="0" smtClean="0">
                <a:latin typeface="+mn-lt"/>
                <a:ea typeface="Adobe Heiti Std R" pitchFamily="34" charset="-128"/>
              </a:rPr>
              <a:t>Preuve de concept : montage expérimental</a:t>
            </a:r>
            <a:endParaRPr lang="fr-FR" sz="2400" b="1" dirty="0">
              <a:latin typeface="+mn-lt"/>
              <a:ea typeface="Adobe Heiti Std R" pitchFamily="34" charset="-128"/>
            </a:endParaRPr>
          </a:p>
        </p:txBody>
      </p:sp>
      <p:sp>
        <p:nvSpPr>
          <p:cNvPr id="36867" name="Espace réservé du numéro de diapositiv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A54137F-3182-4439-BEC7-A606C71CEA33}" type="slidenum">
              <a:rPr lang="en-US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fr-FR" sz="1200" smtClean="0">
              <a:solidFill>
                <a:srgbClr val="898989"/>
              </a:solidFill>
            </a:endParaRPr>
          </a:p>
        </p:txBody>
      </p:sp>
      <p:sp>
        <p:nvSpPr>
          <p:cNvPr id="36868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6870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6871" name="Rectangle 4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6873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6" name="Line 7"/>
          <p:cNvSpPr>
            <a:spLocks noChangeShapeType="1"/>
          </p:cNvSpPr>
          <p:nvPr/>
        </p:nvSpPr>
        <p:spPr bwMode="auto">
          <a:xfrm>
            <a:off x="1524000" y="681038"/>
            <a:ext cx="10668000" cy="0"/>
          </a:xfrm>
          <a:prstGeom prst="line">
            <a:avLst/>
          </a:prstGeom>
          <a:noFill/>
          <a:ln w="57150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-25400" y="0"/>
            <a:ext cx="1763713" cy="71278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dirty="0"/>
              <a:t>I</a:t>
            </a:r>
            <a:r>
              <a:rPr lang="fr-FR" dirty="0" smtClean="0"/>
              <a:t>.</a:t>
            </a:r>
            <a:endParaRPr lang="fr-FR" dirty="0"/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3215919"/>
              </p:ext>
            </p:extLst>
          </p:nvPr>
        </p:nvGraphicFramePr>
        <p:xfrm>
          <a:off x="3443288" y="1465263"/>
          <a:ext cx="5307012" cy="4408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02" name="CS ChemDraw Drawing" r:id="rId3" imgW="3357015" imgH="2787067" progId="ChemDraw.Document.6.0">
                  <p:embed/>
                </p:oleObj>
              </mc:Choice>
              <mc:Fallback>
                <p:oleObj name="CS ChemDraw Drawing" r:id="rId3" imgW="3357015" imgH="278706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43288" y="1465263"/>
                        <a:ext cx="5307012" cy="44084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3300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24000" y="-63500"/>
            <a:ext cx="9144000" cy="7556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2400" b="1" dirty="0" smtClean="0">
                <a:latin typeface="+mn-lt"/>
                <a:ea typeface="Adobe Heiti Std R" pitchFamily="34" charset="-128"/>
              </a:rPr>
              <a:t>Optimisation</a:t>
            </a:r>
            <a:endParaRPr lang="fr-FR" sz="2400" b="1" dirty="0">
              <a:latin typeface="+mn-lt"/>
              <a:ea typeface="Adobe Heiti Std R" pitchFamily="34" charset="-128"/>
            </a:endParaRPr>
          </a:p>
        </p:txBody>
      </p:sp>
      <p:sp>
        <p:nvSpPr>
          <p:cNvPr id="36867" name="Espace réservé du numéro de diapositiv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A54137F-3182-4439-BEC7-A606C71CEA33}" type="slidenum">
              <a:rPr lang="en-US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fr-FR" sz="1200" smtClean="0">
              <a:solidFill>
                <a:srgbClr val="898989"/>
              </a:solidFill>
            </a:endParaRPr>
          </a:p>
        </p:txBody>
      </p:sp>
      <p:sp>
        <p:nvSpPr>
          <p:cNvPr id="36868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6870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6871" name="Rectangle 4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6873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6" name="Line 7"/>
          <p:cNvSpPr>
            <a:spLocks noChangeShapeType="1"/>
          </p:cNvSpPr>
          <p:nvPr/>
        </p:nvSpPr>
        <p:spPr bwMode="auto">
          <a:xfrm>
            <a:off x="1524000" y="692696"/>
            <a:ext cx="10668000" cy="0"/>
          </a:xfrm>
          <a:prstGeom prst="line">
            <a:avLst/>
          </a:prstGeom>
          <a:noFill/>
          <a:ln w="57150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-25400" y="0"/>
            <a:ext cx="1763713" cy="71278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dirty="0" smtClean="0"/>
              <a:t>II</a:t>
            </a:r>
            <a:r>
              <a:rPr lang="fr-FR" dirty="0" smtClean="0"/>
              <a:t>.</a:t>
            </a:r>
            <a:endParaRPr lang="fr-FR" dirty="0"/>
          </a:p>
        </p:txBody>
      </p:sp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8173134"/>
              </p:ext>
            </p:extLst>
          </p:nvPr>
        </p:nvGraphicFramePr>
        <p:xfrm>
          <a:off x="2495752" y="3861048"/>
          <a:ext cx="7200495" cy="1832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60" name="CS ChemDraw Drawing" r:id="rId3" imgW="5760396" imgH="1465632" progId="ChemDraw.Document.6.0">
                  <p:embed/>
                </p:oleObj>
              </mc:Choice>
              <mc:Fallback>
                <p:oleObj name="CS ChemDraw Drawing" r:id="rId3" imgW="5760396" imgH="1465632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95752" y="3861048"/>
                        <a:ext cx="7200495" cy="18320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1650937"/>
              </p:ext>
            </p:extLst>
          </p:nvPr>
        </p:nvGraphicFramePr>
        <p:xfrm>
          <a:off x="3440113" y="1970088"/>
          <a:ext cx="5311775" cy="1039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61" name="CS ChemDraw Drawing" r:id="rId5" imgW="4250014" imgH="831486" progId="ChemDraw.Document.6.0">
                  <p:embed/>
                </p:oleObj>
              </mc:Choice>
              <mc:Fallback>
                <p:oleObj name="CS ChemDraw Drawing" r:id="rId5" imgW="4250014" imgH="831486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40113" y="1970088"/>
                        <a:ext cx="5311775" cy="1039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5336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24000" y="-63500"/>
            <a:ext cx="9144000" cy="75565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sz="2400" b="1" dirty="0" smtClean="0">
                <a:latin typeface="+mn-lt"/>
                <a:ea typeface="Adobe Heiti Std R" pitchFamily="34" charset="-128"/>
              </a:rPr>
              <a:t>Optimisation</a:t>
            </a:r>
            <a:endParaRPr lang="fr-FR" sz="2400" b="1" dirty="0">
              <a:latin typeface="+mn-lt"/>
              <a:ea typeface="Adobe Heiti Std R" pitchFamily="34" charset="-128"/>
            </a:endParaRPr>
          </a:p>
        </p:txBody>
      </p:sp>
      <p:sp>
        <p:nvSpPr>
          <p:cNvPr id="36867" name="Espace réservé du numéro de diapositiv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A54137F-3182-4439-BEC7-A606C71CEA33}" type="slidenum">
              <a:rPr lang="en-US" altLang="fr-FR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fr-FR" sz="1200" smtClean="0">
              <a:solidFill>
                <a:srgbClr val="898989"/>
              </a:solidFill>
            </a:endParaRPr>
          </a:p>
        </p:txBody>
      </p:sp>
      <p:sp>
        <p:nvSpPr>
          <p:cNvPr id="36868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6870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6871" name="Rectangle 4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36873" name="Rectangle 2"/>
          <p:cNvSpPr>
            <a:spLocks noChangeArrowheads="1"/>
          </p:cNvSpPr>
          <p:nvPr/>
        </p:nvSpPr>
        <p:spPr bwMode="auto">
          <a:xfrm>
            <a:off x="1524000" y="-184150"/>
            <a:ext cx="1841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/>
          </a:p>
        </p:txBody>
      </p:sp>
      <p:sp>
        <p:nvSpPr>
          <p:cNvPr id="16" name="Line 7"/>
          <p:cNvSpPr>
            <a:spLocks noChangeShapeType="1"/>
          </p:cNvSpPr>
          <p:nvPr/>
        </p:nvSpPr>
        <p:spPr bwMode="auto">
          <a:xfrm>
            <a:off x="1524000" y="692696"/>
            <a:ext cx="10668000" cy="0"/>
          </a:xfrm>
          <a:prstGeom prst="line">
            <a:avLst/>
          </a:prstGeom>
          <a:noFill/>
          <a:ln w="57150">
            <a:solidFill>
              <a:schemeClr val="accent6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-25400" y="0"/>
            <a:ext cx="1763713" cy="71278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fr-FR" dirty="0" smtClean="0"/>
              <a:t>II</a:t>
            </a:r>
            <a:r>
              <a:rPr lang="fr-FR" dirty="0" smtClean="0"/>
              <a:t>.</a:t>
            </a:r>
            <a:endParaRPr lang="fr-FR" dirty="0"/>
          </a:p>
        </p:txBody>
      </p:sp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0712069"/>
              </p:ext>
            </p:extLst>
          </p:nvPr>
        </p:nvGraphicFramePr>
        <p:xfrm>
          <a:off x="2235200" y="2360613"/>
          <a:ext cx="7723188" cy="2325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73" name="CS ChemDraw Drawing" r:id="rId3" imgW="6178037" imgH="1859017" progId="ChemDraw.Document.6.0">
                  <p:embed/>
                </p:oleObj>
              </mc:Choice>
              <mc:Fallback>
                <p:oleObj name="CS ChemDraw Drawing" r:id="rId3" imgW="6178037" imgH="1859017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35200" y="2360613"/>
                        <a:ext cx="7723188" cy="2325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7875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20155</TotalTime>
  <Words>570</Words>
  <Application>Microsoft Office PowerPoint</Application>
  <PresentationFormat>Grand écran</PresentationFormat>
  <Paragraphs>243</Paragraphs>
  <Slides>23</Slides>
  <Notes>4</Notes>
  <HiddenSlides>0</HiddenSlides>
  <MMClips>0</MMClips>
  <ScaleCrop>false</ScaleCrop>
  <HeadingPairs>
    <vt:vector size="8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2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34" baseType="lpstr">
      <vt:lpstr>Adobe Heiti Std R</vt:lpstr>
      <vt:lpstr>MS Gothic</vt:lpstr>
      <vt:lpstr>Arial</vt:lpstr>
      <vt:lpstr>Berlin Sans FB Demi</vt:lpstr>
      <vt:lpstr>Calibri</vt:lpstr>
      <vt:lpstr>Cambria Math</vt:lpstr>
      <vt:lpstr>Wingdings</vt:lpstr>
      <vt:lpstr>Wingdings 3</vt:lpstr>
      <vt:lpstr>Thème Office</vt:lpstr>
      <vt:lpstr>1_Thème Office</vt:lpstr>
      <vt:lpstr>CS ChemDraw Drawing</vt:lpstr>
      <vt:lpstr>Présentation PowerPoint</vt:lpstr>
      <vt:lpstr>Applications de l’oxygène singulet en synthèse totale – [4+2]</vt:lpstr>
      <vt:lpstr>Limites et stratégie d’amélioration</vt:lpstr>
      <vt:lpstr>Travaux précédents</vt:lpstr>
      <vt:lpstr>Travaux précédents</vt:lpstr>
      <vt:lpstr>Preuve de concept</vt:lpstr>
      <vt:lpstr>Preuve de concept : montage expérimental</vt:lpstr>
      <vt:lpstr>Optimisation</vt:lpstr>
      <vt:lpstr>Optimisation</vt:lpstr>
      <vt:lpstr>Généralisation</vt:lpstr>
      <vt:lpstr>Généralisation</vt:lpstr>
      <vt:lpstr>Généralisation</vt:lpstr>
      <vt:lpstr>Étude mécanistique</vt:lpstr>
      <vt:lpstr>Étude mécanistique</vt:lpstr>
      <vt:lpstr>Mécanisme réactionnel</vt:lpstr>
      <vt:lpstr>Mécanisme réactionnel</vt:lpstr>
      <vt:lpstr>Mécanisme réactionnel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Perspectives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vincent</dc:creator>
  <cp:lastModifiedBy>Louis Péault</cp:lastModifiedBy>
  <cp:revision>923</cp:revision>
  <dcterms:created xsi:type="dcterms:W3CDTF">2012-11-26T08:05:34Z</dcterms:created>
  <dcterms:modified xsi:type="dcterms:W3CDTF">2020-12-18T09:25:38Z</dcterms:modified>
</cp:coreProperties>
</file>